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202" r:id="rId2"/>
    <p:sldId id="1077" r:id="rId3"/>
    <p:sldId id="1078" r:id="rId4"/>
    <p:sldId id="1091" r:id="rId5"/>
    <p:sldId id="1079" r:id="rId6"/>
    <p:sldId id="1095" r:id="rId7"/>
    <p:sldId id="1092" r:id="rId8"/>
    <p:sldId id="1080" r:id="rId9"/>
    <p:sldId id="1081" r:id="rId10"/>
    <p:sldId id="1093" r:id="rId11"/>
    <p:sldId id="1084" r:id="rId12"/>
    <p:sldId id="1086" r:id="rId13"/>
    <p:sldId id="1085" r:id="rId14"/>
    <p:sldId id="1087" r:id="rId15"/>
    <p:sldId id="1094" r:id="rId16"/>
    <p:sldId id="1082" r:id="rId17"/>
    <p:sldId id="1096" r:id="rId18"/>
    <p:sldId id="1083" r:id="rId19"/>
    <p:sldId id="1089" r:id="rId20"/>
    <p:sldId id="1097" r:id="rId21"/>
    <p:sldId id="1098" r:id="rId22"/>
    <p:sldId id="1113" r:id="rId23"/>
    <p:sldId id="1110" r:id="rId24"/>
    <p:sldId id="1111" r:id="rId25"/>
    <p:sldId id="1112" r:id="rId26"/>
    <p:sldId id="1099" r:id="rId27"/>
    <p:sldId id="1100" r:id="rId28"/>
    <p:sldId id="1118" r:id="rId29"/>
    <p:sldId id="1101" r:id="rId30"/>
    <p:sldId id="1117" r:id="rId31"/>
    <p:sldId id="1102" r:id="rId32"/>
    <p:sldId id="1103" r:id="rId33"/>
    <p:sldId id="1119" r:id="rId34"/>
    <p:sldId id="1106" r:id="rId35"/>
    <p:sldId id="1120" r:id="rId36"/>
    <p:sldId id="1107" r:id="rId37"/>
    <p:sldId id="1121" r:id="rId38"/>
    <p:sldId id="1122" r:id="rId39"/>
    <p:sldId id="1108" r:id="rId40"/>
    <p:sldId id="1123" r:id="rId41"/>
    <p:sldId id="1126" r:id="rId42"/>
    <p:sldId id="1127" r:id="rId43"/>
    <p:sldId id="1130" r:id="rId44"/>
    <p:sldId id="1131" r:id="rId45"/>
    <p:sldId id="1129" r:id="rId46"/>
    <p:sldId id="1115" r:id="rId47"/>
    <p:sldId id="1116" r:id="rId48"/>
    <p:sldId id="1124" r:id="rId49"/>
    <p:sldId id="1125" r:id="rId50"/>
    <p:sldId id="1109" r:id="rId51"/>
    <p:sldId id="1132" r:id="rId52"/>
    <p:sldId id="1133" r:id="rId53"/>
    <p:sldId id="1114" r:id="rId54"/>
    <p:sldId id="1134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56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1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KFhULX3v58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hyperlink" Target="https://timesmachine.nytimes.com/timesmachine/1904/09/04/101396572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hyperlink" Target="https://www.medrxiv.org/content/10.1101/2021.02.28.21252634v1.f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Q_uMenoBCk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Create adversarial examples for visual assurance 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/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B332A6-5954-4DA8-B420-C8BB9B7AB86F}"/>
              </a:ext>
            </a:extLst>
          </p:cNvPr>
          <p:cNvSpPr txBox="1"/>
          <p:nvPr/>
        </p:nvSpPr>
        <p:spPr>
          <a:xfrm>
            <a:off x="13532747" y="3915999"/>
            <a:ext cx="16893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the image until the model outputs required class classification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B2ADCF-2601-483E-B406-3D7D2A816755}"/>
              </a:ext>
            </a:extLst>
          </p:cNvPr>
          <p:cNvSpPr/>
          <p:nvPr/>
        </p:nvSpPr>
        <p:spPr bwMode="auto">
          <a:xfrm>
            <a:off x="2583180" y="6972254"/>
            <a:ext cx="15704820" cy="11109960"/>
          </a:xfrm>
          <a:prstGeom prst="ellips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679608-7153-4531-9A0B-9F14BDC4A973}"/>
              </a:ext>
            </a:extLst>
          </p:cNvPr>
          <p:cNvSpPr/>
          <p:nvPr/>
        </p:nvSpPr>
        <p:spPr bwMode="auto">
          <a:xfrm>
            <a:off x="6949440" y="11467586"/>
            <a:ext cx="9841230" cy="5399986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dirty="0">
                <a:latin typeface="Arial"/>
              </a:rPr>
              <a:t>Images have real looking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645BDC-D62A-4728-9A58-98E034CF5D6C}"/>
              </a:ext>
            </a:extLst>
          </p:cNvPr>
          <p:cNvSpPr/>
          <p:nvPr/>
        </p:nvSpPr>
        <p:spPr bwMode="auto">
          <a:xfrm>
            <a:off x="10332720" y="12209585"/>
            <a:ext cx="6012180" cy="3815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real images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808C4F-1642-4FDC-92C5-609731C6F46E}"/>
              </a:ext>
            </a:extLst>
          </p:cNvPr>
          <p:cNvSpPr/>
          <p:nvPr/>
        </p:nvSpPr>
        <p:spPr bwMode="auto">
          <a:xfrm rot="1087502">
            <a:off x="13338810" y="9948568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pandas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DEE3C-F08A-4283-9B45-2E361402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4200587" y="12489406"/>
            <a:ext cx="578403" cy="57653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46E18D5-FCE2-4550-85C3-CC4C2845A826}"/>
              </a:ext>
            </a:extLst>
          </p:cNvPr>
          <p:cNvSpPr/>
          <p:nvPr/>
        </p:nvSpPr>
        <p:spPr bwMode="auto">
          <a:xfrm rot="20238640">
            <a:off x="9898261" y="10370645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gibbon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24532-BBE1-44F1-BFF3-DCBE620E1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1547189" y="12743053"/>
            <a:ext cx="578403" cy="5765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09314-A956-49C1-9896-45927B5A0582}"/>
              </a:ext>
            </a:extLst>
          </p:cNvPr>
          <p:cNvCxnSpPr>
            <a:cxnSpLocks/>
          </p:cNvCxnSpPr>
          <p:nvPr/>
        </p:nvCxnSpPr>
        <p:spPr>
          <a:xfrm flipH="1">
            <a:off x="11836390" y="12847228"/>
            <a:ext cx="2613410" cy="13717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826B635-B9ED-4883-B217-38122B11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7" y="10543867"/>
            <a:ext cx="822674" cy="8229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D9A391-DBA6-46FA-8A36-8FFCB1B81692}"/>
              </a:ext>
            </a:extLst>
          </p:cNvPr>
          <p:cNvCxnSpPr>
            <a:cxnSpLocks/>
          </p:cNvCxnSpPr>
          <p:nvPr/>
        </p:nvCxnSpPr>
        <p:spPr>
          <a:xfrm flipH="1" flipV="1">
            <a:off x="11079216" y="10856182"/>
            <a:ext cx="3187618" cy="1921491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8C8D45-1D94-45A9-AD4E-62D6319F86C8}"/>
              </a:ext>
            </a:extLst>
          </p:cNvPr>
          <p:cNvSpPr txBox="1"/>
          <p:nvPr/>
        </p:nvSpPr>
        <p:spPr>
          <a:xfrm>
            <a:off x="19682460" y="9901836"/>
            <a:ext cx="151831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to get real looking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May not be close to a panda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you are the attacker … </a:t>
            </a:r>
          </a:p>
        </p:txBody>
      </p:sp>
    </p:spTree>
    <p:extLst>
      <p:ext uri="{BB962C8B-B14F-4D97-AF65-F5344CB8AC3E}">
        <p14:creationId xmlns:p14="http://schemas.microsoft.com/office/powerpoint/2010/main" val="97024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Iterative method to create adversarial examples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4EDFE-9665-49E1-8A22-128D7BE4BDDB}"/>
                  </a:ext>
                </a:extLst>
              </p:cNvPr>
              <p:cNvSpPr txBox="1"/>
              <p:nvPr/>
            </p:nvSpPr>
            <p:spPr>
              <a:xfrm>
                <a:off x="2606039" y="4894504"/>
                <a:ext cx="206009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loss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e.g. the cross-entropy loss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4EDFE-9665-49E1-8A22-128D7BE4B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39" y="4894504"/>
                <a:ext cx="20600931" cy="923330"/>
              </a:xfrm>
              <a:prstGeom prst="rect">
                <a:avLst/>
              </a:prstGeom>
              <a:blipFill>
                <a:blip r:embed="rId2"/>
                <a:stretch>
                  <a:fillRect l="-1568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8E4A1-8499-48B7-AEBB-F374206BF53E}"/>
                  </a:ext>
                </a:extLst>
              </p:cNvPr>
              <p:cNvSpPr txBox="1"/>
              <p:nvPr/>
            </p:nvSpPr>
            <p:spPr>
              <a:xfrm>
                <a:off x="4044670" y="5984179"/>
                <a:ext cx="12357806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𝑔𝑖𝑏𝑏𝑜𝑛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𝑔𝑖𝑏𝑏𝑜𝑛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8E4A1-8499-48B7-AEBB-F374206B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70" y="5984179"/>
                <a:ext cx="12357806" cy="2337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9EEBEF4-8DC6-4EE3-8C03-AF27E9A6A4AF}"/>
              </a:ext>
            </a:extLst>
          </p:cNvPr>
          <p:cNvSpPr txBox="1"/>
          <p:nvPr/>
        </p:nvSpPr>
        <p:spPr>
          <a:xfrm>
            <a:off x="2606038" y="8684564"/>
            <a:ext cx="2060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target is to change image,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4DE6-9195-4069-9BD7-28DF09B9C379}"/>
                  </a:ext>
                </a:extLst>
              </p:cNvPr>
              <p:cNvSpPr/>
              <p:nvPr/>
            </p:nvSpPr>
            <p:spPr>
              <a:xfrm>
                <a:off x="5827750" y="9928179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4DE6-9195-4069-9BD7-28DF09B9C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50" y="9928179"/>
                <a:ext cx="4770345" cy="1672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2B74F-8F8E-482A-9AC3-E570A59A8D96}"/>
                  </a:ext>
                </a:extLst>
              </p:cNvPr>
              <p:cNvSpPr txBox="1"/>
              <p:nvPr/>
            </p:nvSpPr>
            <p:spPr>
              <a:xfrm>
                <a:off x="6033490" y="14976503"/>
                <a:ext cx="7121693" cy="928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𝑜𝑟𝑖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2B74F-8F8E-482A-9AC3-E570A59A8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90" y="14976503"/>
                <a:ext cx="7121693" cy="928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DA03D1-7C98-481B-B136-0084CE7395BA}"/>
              </a:ext>
            </a:extLst>
          </p:cNvPr>
          <p:cNvSpPr txBox="1"/>
          <p:nvPr/>
        </p:nvSpPr>
        <p:spPr>
          <a:xfrm>
            <a:off x="2606039" y="12411401"/>
            <a:ext cx="20600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regularization to encourage adversarial sample to have close visual appearance than original sample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85D797-09EE-4615-AAC8-0F68AC9EF9E7}"/>
                  </a:ext>
                </a:extLst>
              </p:cNvPr>
              <p:cNvSpPr txBox="1"/>
              <p:nvPr/>
            </p:nvSpPr>
            <p:spPr>
              <a:xfrm>
                <a:off x="21363798" y="6703510"/>
                <a:ext cx="13501773" cy="898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𝑜𝑟𝑖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𝑔𝑖𝑏𝑏𝑜𝑛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85D797-09EE-4615-AAC8-0F68AC9EF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3798" y="6703510"/>
                <a:ext cx="13501773" cy="898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1EA80D-F217-42E0-B72F-6ABF1245FFCD}"/>
              </a:ext>
            </a:extLst>
          </p:cNvPr>
          <p:cNvSpPr txBox="1"/>
          <p:nvPr/>
        </p:nvSpPr>
        <p:spPr>
          <a:xfrm>
            <a:off x="23500080" y="9928178"/>
            <a:ext cx="12275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Pick the target class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the original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gradient update step in x until network is fooled</a:t>
            </a:r>
          </a:p>
        </p:txBody>
      </p:sp>
    </p:spTree>
    <p:extLst>
      <p:ext uri="{BB962C8B-B14F-4D97-AF65-F5344CB8AC3E}">
        <p14:creationId xmlns:p14="http://schemas.microsoft.com/office/powerpoint/2010/main" val="286117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Intuition from simple model: dimensionality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25C40-CBAC-45F8-B220-9EC8D618DFDB}"/>
                  </a:ext>
                </a:extLst>
              </p:cNvPr>
              <p:cNvSpPr txBox="1"/>
              <p:nvPr/>
            </p:nvSpPr>
            <p:spPr>
              <a:xfrm>
                <a:off x="5942042" y="14582775"/>
                <a:ext cx="568649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25C40-CBAC-45F8-B220-9EC8D618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42" y="14582775"/>
                <a:ext cx="5686493" cy="830997"/>
              </a:xfrm>
              <a:prstGeom prst="rect">
                <a:avLst/>
              </a:prstGeom>
              <a:blipFill>
                <a:blip r:embed="rId2"/>
                <a:stretch>
                  <a:fillRect t="-25547" r="-7074" b="-48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What is Parametric ReLU? - Quora">
            <a:extLst>
              <a:ext uri="{FF2B5EF4-FFF2-40B4-BE49-F238E27FC236}">
                <a16:creationId xmlns:a16="http://schemas.microsoft.com/office/drawing/2014/main" id="{110C16C7-6BF7-4EB0-AA2F-5EC188AF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701" y="5858084"/>
            <a:ext cx="6415644" cy="508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6B0FFA2-E026-4823-A82A-C8149F04E1D9}"/>
              </a:ext>
            </a:extLst>
          </p:cNvPr>
          <p:cNvSpPr/>
          <p:nvPr/>
        </p:nvSpPr>
        <p:spPr bwMode="auto">
          <a:xfrm>
            <a:off x="9107125" y="8426025"/>
            <a:ext cx="639841" cy="595311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DFED66-1DB7-40B8-B606-21C5EB72C4FC}"/>
                  </a:ext>
                </a:extLst>
              </p:cNvPr>
              <p:cNvSpPr/>
              <p:nvPr/>
            </p:nvSpPr>
            <p:spPr>
              <a:xfrm>
                <a:off x="10056266" y="8262015"/>
                <a:ext cx="263815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DFED66-1DB7-40B8-B606-21C5EB72C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266" y="8262015"/>
                <a:ext cx="263815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D4084-B000-4BD8-BAFD-7FD67346172B}"/>
                  </a:ext>
                </a:extLst>
              </p:cNvPr>
              <p:cNvSpPr txBox="1"/>
              <p:nvPr/>
            </p:nvSpPr>
            <p:spPr>
              <a:xfrm>
                <a:off x="13023834" y="10151519"/>
                <a:ext cx="2563651" cy="1580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D4084-B000-4BD8-BAFD-7FD67346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34" y="10151519"/>
                <a:ext cx="2563651" cy="1580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22AD0-2141-4252-A53F-7981739C5E94}"/>
                  </a:ext>
                </a:extLst>
              </p:cNvPr>
              <p:cNvSpPr txBox="1"/>
              <p:nvPr/>
            </p:nvSpPr>
            <p:spPr>
              <a:xfrm>
                <a:off x="13023834" y="12551819"/>
                <a:ext cx="463857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22AD0-2141-4252-A53F-7981739C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34" y="12551819"/>
                <a:ext cx="463857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161BFB-5DFC-4ADA-8CB1-B73A4303A46B}"/>
                  </a:ext>
                </a:extLst>
              </p:cNvPr>
              <p:cNvSpPr txBox="1"/>
              <p:nvPr/>
            </p:nvSpPr>
            <p:spPr>
              <a:xfrm>
                <a:off x="13023834" y="14203003"/>
                <a:ext cx="7055778" cy="842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161BFB-5DFC-4ADA-8CB1-B73A4303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34" y="14203003"/>
                <a:ext cx="7055778" cy="842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8AB42-4E22-4EBC-A1CE-588B9490ADF6}"/>
                  </a:ext>
                </a:extLst>
              </p:cNvPr>
              <p:cNvSpPr txBox="1"/>
              <p:nvPr/>
            </p:nvSpPr>
            <p:spPr>
              <a:xfrm>
                <a:off x="20988517" y="5706410"/>
                <a:ext cx="15339060" cy="1074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Create adversarial sample is to move along the direction of derivative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amount of change in sample x is related to the norm of weights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the network has lots of dimensions, even very small multiplier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can make large perturbation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the number of dimension increasing,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 loss is more sensitive small perturbation in x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8AB42-4E22-4EBC-A1CE-588B9490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517" y="5706410"/>
                <a:ext cx="15339060" cy="10744993"/>
              </a:xfrm>
              <a:prstGeom prst="rect">
                <a:avLst/>
              </a:prstGeom>
              <a:blipFill>
                <a:blip r:embed="rId8"/>
                <a:stretch>
                  <a:fillRect l="-1948" t="-1588" r="-3180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52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Fast gradient sign method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D9ABA-3922-4495-97C5-C5293489DF15}"/>
              </a:ext>
            </a:extLst>
          </p:cNvPr>
          <p:cNvSpPr txBox="1"/>
          <p:nvPr/>
        </p:nvSpPr>
        <p:spPr>
          <a:xfrm>
            <a:off x="3886200" y="4114800"/>
            <a:ext cx="2859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direction to cause the largest amount of change in loss, given an input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39B0D3-22DC-4143-AF54-7CE4B10D5BFB}"/>
                  </a:ext>
                </a:extLst>
              </p:cNvPr>
              <p:cNvSpPr/>
              <p:nvPr/>
            </p:nvSpPr>
            <p:spPr>
              <a:xfrm>
                <a:off x="9329112" y="5806566"/>
                <a:ext cx="3227462" cy="1672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39B0D3-22DC-4143-AF54-7CE4B10D5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112" y="5806566"/>
                <a:ext cx="3227462" cy="1672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80CDCD9-2328-4199-A3CF-640759B61A27}"/>
              </a:ext>
            </a:extLst>
          </p:cNvPr>
          <p:cNvSpPr txBox="1"/>
          <p:nvPr/>
        </p:nvSpPr>
        <p:spPr>
          <a:xfrm>
            <a:off x="14568254" y="6181124"/>
            <a:ext cx="1517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gradient of loss to input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EB014-877B-4B01-9245-5EA56AE7191E}"/>
              </a:ext>
            </a:extLst>
          </p:cNvPr>
          <p:cNvSpPr txBox="1"/>
          <p:nvPr/>
        </p:nvSpPr>
        <p:spPr>
          <a:xfrm>
            <a:off x="3886200" y="8686800"/>
            <a:ext cx="3140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maximize the change in loss, and also we want to limit the perturbation in input image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FA2FCA-D409-4527-8C28-ACCD34B85C17}"/>
                  </a:ext>
                </a:extLst>
              </p:cNvPr>
              <p:cNvSpPr/>
              <p:nvPr/>
            </p:nvSpPr>
            <p:spPr>
              <a:xfrm>
                <a:off x="11220539" y="10114530"/>
                <a:ext cx="13053125" cy="1675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FA2FCA-D409-4527-8C28-ACCD34B85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39" y="10114530"/>
                <a:ext cx="13053125" cy="16751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399A6F-CC52-4BA7-B5C1-EC07CBEFCEA1}"/>
              </a:ext>
            </a:extLst>
          </p:cNvPr>
          <p:cNvSpPr txBox="1"/>
          <p:nvPr/>
        </p:nvSpPr>
        <p:spPr>
          <a:xfrm>
            <a:off x="3886200" y="12412980"/>
            <a:ext cx="859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 to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342C5C-E488-48D1-9753-06665D2C1524}"/>
                  </a:ext>
                </a:extLst>
              </p:cNvPr>
              <p:cNvSpPr/>
              <p:nvPr/>
            </p:nvSpPr>
            <p:spPr>
              <a:xfrm>
                <a:off x="14202494" y="13226475"/>
                <a:ext cx="538852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342C5C-E488-48D1-9753-06665D2C1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494" y="13226475"/>
                <a:ext cx="53885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BD95C-5F89-43ED-854E-464D0A332C4A}"/>
                  </a:ext>
                </a:extLst>
              </p:cNvPr>
              <p:cNvSpPr/>
              <p:nvPr/>
            </p:nvSpPr>
            <p:spPr>
              <a:xfrm>
                <a:off x="23940854" y="13226475"/>
                <a:ext cx="5169557" cy="1179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BD95C-5F89-43ED-854E-464D0A332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854" y="13226475"/>
                <a:ext cx="5169557" cy="1179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5FA3B4E-F962-414D-8AB3-12F6523A44E2}"/>
              </a:ext>
            </a:extLst>
          </p:cNvPr>
          <p:cNvSpPr txBox="1"/>
          <p:nvPr/>
        </p:nvSpPr>
        <p:spPr>
          <a:xfrm>
            <a:off x="29169360" y="12523590"/>
            <a:ext cx="704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Infinity norm: maximal absolute value among all elements in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AB4619-B8DA-4C8C-AF62-2EFD551F76DF}"/>
                  </a:ext>
                </a:extLst>
              </p:cNvPr>
              <p:cNvSpPr/>
              <p:nvPr/>
            </p:nvSpPr>
            <p:spPr>
              <a:xfrm>
                <a:off x="12703246" y="15375309"/>
                <a:ext cx="9049272" cy="1675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AB4619-B8DA-4C8C-AF62-2EFD551F7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246" y="15375309"/>
                <a:ext cx="9049272" cy="1675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075EE5C-236C-4F68-A52D-E5E7E06541F4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57157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Intuition from the fast gradient sign method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859BEF-DE20-41CD-80AE-E63409AA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82" y="3795715"/>
            <a:ext cx="25444658" cy="13555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EE5F5B-7555-48B6-90CC-C437D6090C8B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C8A91-F442-437C-9B37-1564C3515DFC}"/>
              </a:ext>
            </a:extLst>
          </p:cNvPr>
          <p:cNvSpPr txBox="1"/>
          <p:nvPr/>
        </p:nvSpPr>
        <p:spPr>
          <a:xfrm>
            <a:off x="28085940" y="6697980"/>
            <a:ext cx="73609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Perturbation along the direction to increase loss fools the model effectively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Adversarial samples are concentrated at least in some regions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E95C14-D99F-464F-B6E4-0388D76C921B}"/>
              </a:ext>
            </a:extLst>
          </p:cNvPr>
          <p:cNvSpPr/>
          <p:nvPr/>
        </p:nvSpPr>
        <p:spPr>
          <a:xfrm>
            <a:off x="16577571" y="1814744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https://www.iangoodfellow.com/slides/2017-05-30-Stanford-cs213n.pdf</a:t>
            </a:r>
          </a:p>
        </p:txBody>
      </p:sp>
    </p:spTree>
    <p:extLst>
      <p:ext uri="{BB962C8B-B14F-4D97-AF65-F5344CB8AC3E}">
        <p14:creationId xmlns:p14="http://schemas.microsoft.com/office/powerpoint/2010/main" val="13172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Intuition from the fast gradient sign method</a:t>
            </a:r>
            <a:endParaRPr lang="en-US" sz="10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E5F5B-7555-48B6-90CC-C437D6090C8B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C406F-DD68-4B68-9B0F-01D08AB78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44"/>
          <a:stretch/>
        </p:blipFill>
        <p:spPr>
          <a:xfrm>
            <a:off x="2491740" y="4312686"/>
            <a:ext cx="13053060" cy="12957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DEC45D-6DDB-40A5-BC2E-C2CBAF49C98D}"/>
              </a:ext>
            </a:extLst>
          </p:cNvPr>
          <p:cNvSpPr txBox="1"/>
          <p:nvPr/>
        </p:nvSpPr>
        <p:spPr>
          <a:xfrm>
            <a:off x="18288000" y="7888396"/>
            <a:ext cx="137388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 perturbation is not effective to fool the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indicates the adversarial samples are not randomly distributed, but rather on some continuous manifold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37DBC3-8161-4527-9A86-ACE585160414}"/>
              </a:ext>
            </a:extLst>
          </p:cNvPr>
          <p:cNvSpPr/>
          <p:nvPr/>
        </p:nvSpPr>
        <p:spPr>
          <a:xfrm>
            <a:off x="16577571" y="1814744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https://www.iangoodfellow.com/slides/2017-05-30-Stanford-cs213n.pdf</a:t>
            </a:r>
          </a:p>
        </p:txBody>
      </p:sp>
    </p:spTree>
    <p:extLst>
      <p:ext uri="{BB962C8B-B14F-4D97-AF65-F5344CB8AC3E}">
        <p14:creationId xmlns:p14="http://schemas.microsoft.com/office/powerpoint/2010/main" val="415277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Adversarial examples with transferability 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B118A-4D5A-45EC-8460-7F4C5EB3A88E}"/>
              </a:ext>
            </a:extLst>
          </p:cNvPr>
          <p:cNvSpPr txBox="1"/>
          <p:nvPr/>
        </p:nvSpPr>
        <p:spPr>
          <a:xfrm>
            <a:off x="2446020" y="3711830"/>
            <a:ext cx="3362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Adversarial samples created from one model can often fool other models. In other words, these attacking samples can be transferred between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CA5667-6A8C-4EC7-BAAA-83ED927A4D77}"/>
              </a:ext>
            </a:extLst>
          </p:cNvPr>
          <p:cNvSpPr/>
          <p:nvPr/>
        </p:nvSpPr>
        <p:spPr>
          <a:xfrm>
            <a:off x="5176516" y="19221740"/>
            <a:ext cx="96103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https://youtu.be/4KFhULX3v58</a:t>
            </a:r>
          </a:p>
        </p:txBody>
      </p:sp>
      <p:pic>
        <p:nvPicPr>
          <p:cNvPr id="6" name="Online Media 5" title="High-confidence Untargeted Perturbation - Transferability Experiments">
            <a:hlinkClick r:id="" action="ppaction://media"/>
            <a:extLst>
              <a:ext uri="{FF2B5EF4-FFF2-40B4-BE49-F238E27FC236}">
                <a16:creationId xmlns:a16="http://schemas.microsoft.com/office/drawing/2014/main" id="{D275210A-0860-430B-ACF9-987838E061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1203" y="6069020"/>
            <a:ext cx="22484080" cy="12703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3AA73-CA76-4738-892C-06ABECD8C402}"/>
              </a:ext>
            </a:extLst>
          </p:cNvPr>
          <p:cNvSpPr txBox="1"/>
          <p:nvPr/>
        </p:nvSpPr>
        <p:spPr>
          <a:xfrm>
            <a:off x="26654760" y="7804123"/>
            <a:ext cx="857250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Untargeted attack causing the missed detection to stop 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9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Quite some models missed the stop sign, even the adversarial sample was prepared for a particular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7CE5E5-3D18-4FC6-AA52-ABCE5BB1566B}"/>
              </a:ext>
            </a:extLst>
          </p:cNvPr>
          <p:cNvSpPr/>
          <p:nvPr/>
        </p:nvSpPr>
        <p:spPr>
          <a:xfrm>
            <a:off x="14786839" y="19156991"/>
            <a:ext cx="134693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Lucida Grande"/>
              </a:rPr>
              <a:t>ShapeShifter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: Robust Physical Adversarial Attack on Faster R-CNN Object Detector. 2019. https://arxiv.org/abs/1804.05810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0912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Adversarial black box attacking</a:t>
            </a:r>
            <a:endParaRPr lang="en-US" sz="10700" dirty="0"/>
          </a:p>
        </p:txBody>
      </p:sp>
      <p:pic>
        <p:nvPicPr>
          <p:cNvPr id="9218" name="Picture 2" descr="The Nature of Code">
            <a:extLst>
              <a:ext uri="{FF2B5EF4-FFF2-40B4-BE49-F238E27FC236}">
                <a16:creationId xmlns:a16="http://schemas.microsoft.com/office/drawing/2014/main" id="{FDA5C1FA-D241-4173-9E86-DDA98EE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5223348"/>
            <a:ext cx="5705476" cy="377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10EF93-22B4-4C99-ABA4-21501DF7D83A}"/>
              </a:ext>
            </a:extLst>
          </p:cNvPr>
          <p:cNvSpPr txBox="1"/>
          <p:nvPr/>
        </p:nvSpPr>
        <p:spPr>
          <a:xfrm>
            <a:off x="13533120" y="4573882"/>
            <a:ext cx="5486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working on domain A</a:t>
            </a:r>
          </a:p>
          <a:p>
            <a:endParaRPr lang="en-US" dirty="0"/>
          </a:p>
          <a:p>
            <a:r>
              <a:rPr lang="en-US" dirty="0"/>
              <a:t>Hidden architecture and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0062CC-F9CF-4AD3-AB01-A9E0D99C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013" y="13700954"/>
            <a:ext cx="5486399" cy="4522122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B9B3C36-61D7-4643-98C0-A9161FF2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0900" y="4254888"/>
            <a:ext cx="5716300" cy="57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acker, Laptop Logo Or Icon Stock Vector - Illustration of hacking,  currency: 124761305">
            <a:extLst>
              <a:ext uri="{FF2B5EF4-FFF2-40B4-BE49-F238E27FC236}">
                <a16:creationId xmlns:a16="http://schemas.microsoft.com/office/drawing/2014/main" id="{7B35F4A8-A106-4408-8553-2A653D43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520" y="11254271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526D92-A94C-40DD-92C9-1CC2DE620280}"/>
              </a:ext>
            </a:extLst>
          </p:cNvPr>
          <p:cNvCxnSpPr/>
          <p:nvPr/>
        </p:nvCxnSpPr>
        <p:spPr>
          <a:xfrm flipV="1">
            <a:off x="17498957" y="9441180"/>
            <a:ext cx="4164703" cy="37261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366329-DD08-4E5A-A7FD-EBE2E6305361}"/>
              </a:ext>
            </a:extLst>
          </p:cNvPr>
          <p:cNvCxnSpPr>
            <a:cxnSpLocks/>
          </p:cNvCxnSpPr>
          <p:nvPr/>
        </p:nvCxnSpPr>
        <p:spPr>
          <a:xfrm>
            <a:off x="17930832" y="15878876"/>
            <a:ext cx="7208520" cy="8313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51FD76-433F-4904-AED2-AE5424318CFB}"/>
              </a:ext>
            </a:extLst>
          </p:cNvPr>
          <p:cNvCxnSpPr>
            <a:cxnSpLocks/>
          </p:cNvCxnSpPr>
          <p:nvPr/>
        </p:nvCxnSpPr>
        <p:spPr>
          <a:xfrm>
            <a:off x="25831800" y="10602813"/>
            <a:ext cx="3154680" cy="256454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55739F-F527-4F46-A6A1-0B9916C5E4F5}"/>
              </a:ext>
            </a:extLst>
          </p:cNvPr>
          <p:cNvCxnSpPr>
            <a:cxnSpLocks/>
          </p:cNvCxnSpPr>
          <p:nvPr/>
        </p:nvCxnSpPr>
        <p:spPr>
          <a:xfrm flipH="1">
            <a:off x="8819144" y="16367760"/>
            <a:ext cx="380848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80D2BB3-2FF4-434E-82AF-EC9CAD14B1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84"/>
          <a:stretch/>
        </p:blipFill>
        <p:spPr>
          <a:xfrm>
            <a:off x="1653456" y="14037965"/>
            <a:ext cx="6773075" cy="413581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89DFF7-E765-4632-8B10-DA7727CFFE33}"/>
              </a:ext>
            </a:extLst>
          </p:cNvPr>
          <p:cNvCxnSpPr>
            <a:cxnSpLocks/>
          </p:cNvCxnSpPr>
          <p:nvPr/>
        </p:nvCxnSpPr>
        <p:spPr>
          <a:xfrm flipV="1">
            <a:off x="6240780" y="9235440"/>
            <a:ext cx="3680460" cy="39319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4D538F5-51E3-4DFF-B4C0-115A7EAF1C9C}"/>
              </a:ext>
            </a:extLst>
          </p:cNvPr>
          <p:cNvSpPr txBox="1"/>
          <p:nvPr/>
        </p:nvSpPr>
        <p:spPr>
          <a:xfrm>
            <a:off x="20191507" y="10842943"/>
            <a:ext cx="41647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from the same or close domains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DC4949-0DCB-498F-8567-1AEEEC2FAEF0}"/>
              </a:ext>
            </a:extLst>
          </p:cNvPr>
          <p:cNvSpPr txBox="1"/>
          <p:nvPr/>
        </p:nvSpPr>
        <p:spPr>
          <a:xfrm>
            <a:off x="19910157" y="16367763"/>
            <a:ext cx="41647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model with common 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B4F08-83F9-4BFE-9103-D0EA363325CD}"/>
              </a:ext>
            </a:extLst>
          </p:cNvPr>
          <p:cNvSpPr txBox="1"/>
          <p:nvPr/>
        </p:nvSpPr>
        <p:spPr>
          <a:xfrm>
            <a:off x="8923332" y="16465623"/>
            <a:ext cx="4164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adversarial examples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BE7617-3CA6-4790-9958-88C4B5559AE6}"/>
              </a:ext>
            </a:extLst>
          </p:cNvPr>
          <p:cNvSpPr txBox="1"/>
          <p:nvPr/>
        </p:nvSpPr>
        <p:spPr>
          <a:xfrm>
            <a:off x="9091179" y="10381278"/>
            <a:ext cx="4164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the target model</a:t>
            </a:r>
          </a:p>
        </p:txBody>
      </p:sp>
    </p:spTree>
    <p:extLst>
      <p:ext uri="{BB962C8B-B14F-4D97-AF65-F5344CB8AC3E}">
        <p14:creationId xmlns:p14="http://schemas.microsoft.com/office/powerpoint/2010/main" val="147641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Adversarial training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A9769-D6E3-4645-920E-9AD264704686}"/>
              </a:ext>
            </a:extLst>
          </p:cNvPr>
          <p:cNvSpPr txBox="1"/>
          <p:nvPr/>
        </p:nvSpPr>
        <p:spPr>
          <a:xfrm>
            <a:off x="2537460" y="4229100"/>
            <a:ext cx="29969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the model with normal sample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Prepare the adversarial samples using iterative or fast gradient sign methods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train the model with normal and adversarial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43F715-3EDA-47AF-9BCF-359F6B6DE118}"/>
                  </a:ext>
                </a:extLst>
              </p:cNvPr>
              <p:cNvSpPr/>
              <p:nvPr/>
            </p:nvSpPr>
            <p:spPr>
              <a:xfrm>
                <a:off x="10933579" y="7861512"/>
                <a:ext cx="127674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43F715-3EDA-47AF-9BCF-359F6B6DE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579" y="7861512"/>
                <a:ext cx="1276740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D84A75F-C71A-4F88-9596-5266D031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830" y="9270682"/>
            <a:ext cx="17178116" cy="9498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BC7530-7A51-4680-BE0B-8B86A673D747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BCD98-27D9-4E3C-8262-438A2A6158D5}"/>
              </a:ext>
            </a:extLst>
          </p:cNvPr>
          <p:cNvSpPr/>
          <p:nvPr/>
        </p:nvSpPr>
        <p:spPr>
          <a:xfrm>
            <a:off x="16577571" y="1814744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https://www.iangoodfellow.com/slides/2017-05-30-Stanford-cs213n.pdf</a:t>
            </a:r>
          </a:p>
        </p:txBody>
      </p:sp>
    </p:spTree>
    <p:extLst>
      <p:ext uri="{BB962C8B-B14F-4D97-AF65-F5344CB8AC3E}">
        <p14:creationId xmlns:p14="http://schemas.microsoft.com/office/powerpoint/2010/main" val="74947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Attacking methods advance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B40D7-23D1-4A44-941E-C0C67B02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72" y="3603307"/>
            <a:ext cx="12815888" cy="14710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9B8C-DF21-4A76-88DB-228FBB9E9A36}"/>
              </a:ext>
            </a:extLst>
          </p:cNvPr>
          <p:cNvSpPr txBox="1"/>
          <p:nvPr/>
        </p:nvSpPr>
        <p:spPr>
          <a:xfrm>
            <a:off x="26684547" y="4823460"/>
            <a:ext cx="7148253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One-pixel attack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Target and un-target perturbation are possible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16.04% of the ImageNet (ILSVRC 2012) test images can be perturbed to at least one target class by modifying just one pixel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FCA53-CD2B-4DAF-BCD9-11EC4DF3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136" y="3853808"/>
            <a:ext cx="9695844" cy="14153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D57B4D-E067-47C5-B27D-3B512EE208AD}"/>
              </a:ext>
            </a:extLst>
          </p:cNvPr>
          <p:cNvSpPr/>
          <p:nvPr/>
        </p:nvSpPr>
        <p:spPr>
          <a:xfrm>
            <a:off x="4054657" y="19154775"/>
            <a:ext cx="16323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One pixel attack for fooling deep neural networks. 2019. https://arxiv.org/abs/1710.08864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3060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Adversarial examples and adversarial training</a:t>
            </a:r>
          </a:p>
          <a:p>
            <a:r>
              <a:rPr lang="en-US" sz="8800" dirty="0"/>
              <a:t>Visualization of deep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Adversarial examples and adversarial training</a:t>
            </a:r>
          </a:p>
          <a:p>
            <a:r>
              <a:rPr lang="en-US" sz="8800" b="1" dirty="0"/>
              <a:t>Visualization of deep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20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16074651" y="6021104"/>
            <a:ext cx="187909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Curiosity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Block-box solution may not be satisfying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Difficulties in R&amp;D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Path to more general AI</a:t>
            </a:r>
          </a:p>
        </p:txBody>
      </p:sp>
      <p:pic>
        <p:nvPicPr>
          <p:cNvPr id="12290" name="Picture 2" descr="The pile gets soaked with data and starts to get mushy over time, so it's technically recurrent.">
            <a:extLst>
              <a:ext uri="{FF2B5EF4-FFF2-40B4-BE49-F238E27FC236}">
                <a16:creationId xmlns:a16="http://schemas.microsoft.com/office/drawing/2014/main" id="{C0DE604B-7AF8-49DB-AF97-26BEDA09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76" y="4420904"/>
            <a:ext cx="11579864" cy="137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1713F3-1714-4E64-BEF3-6ADFD5AE69AD}"/>
              </a:ext>
            </a:extLst>
          </p:cNvPr>
          <p:cNvSpPr/>
          <p:nvPr/>
        </p:nvSpPr>
        <p:spPr>
          <a:xfrm>
            <a:off x="1686823" y="18123223"/>
            <a:ext cx="161493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https://www.explainxkcd.com/wiki/index.php/1838:_Machine_Learning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CA41CC-5840-414B-96D2-82E42B070ABF}"/>
              </a:ext>
            </a:extLst>
          </p:cNvPr>
          <p:cNvSpPr/>
          <p:nvPr/>
        </p:nvSpPr>
        <p:spPr>
          <a:xfrm>
            <a:off x="15526010" y="14617899"/>
            <a:ext cx="202498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“Machine learning' algorithms that can be reasonably described as pouring data into linear algebra and stirring until the output looks right” – 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from </a:t>
            </a:r>
            <a:r>
              <a:rPr lang="en-US" sz="2800" dirty="0"/>
              <a:t>https://www.explainxkcd.com/wiki/index.php/1838:_Machine_Learning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8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1879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problem solving does not mean intelligence in general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E2A7D-6505-48B8-B512-6FB8D57C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362" y="5883240"/>
            <a:ext cx="15938237" cy="12666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3B5B3-5C6C-44EF-AE63-3AE74E25DB59}"/>
              </a:ext>
            </a:extLst>
          </p:cNvPr>
          <p:cNvSpPr txBox="1"/>
          <p:nvPr/>
        </p:nvSpPr>
        <p:spPr>
          <a:xfrm>
            <a:off x="19782533" y="15179087"/>
            <a:ext cx="148630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Animal intelligence to solve math problem?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 from surrounding human’s face gestures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Are NN the same horse?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75ED11D-4D1A-49B6-A068-C52ACE63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114" y="5221010"/>
            <a:ext cx="14026519" cy="943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944ED7-23E1-469C-A887-36569E860EA6}"/>
              </a:ext>
            </a:extLst>
          </p:cNvPr>
          <p:cNvSpPr/>
          <p:nvPr/>
        </p:nvSpPr>
        <p:spPr>
          <a:xfrm>
            <a:off x="20866362" y="13454832"/>
            <a:ext cx="7302496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https://en.wikipedia.org/wiki/Clever_Hans#cite_note-nytimes1904-3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3634D9-EE96-4A2E-8D83-9D7CF5E357E3}"/>
              </a:ext>
            </a:extLst>
          </p:cNvPr>
          <p:cNvSpPr/>
          <p:nvPr/>
        </p:nvSpPr>
        <p:spPr>
          <a:xfrm>
            <a:off x="2578362" y="18410741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3366BB"/>
                </a:solidFill>
                <a:latin typeface="Arial" panose="020B0604020202020204" pitchFamily="34" charset="0"/>
                <a:hlinkClick r:id="rId4"/>
              </a:rPr>
              <a:t>"BERLIN'S WONDERFUL HORSE; He Can Do Almost Everything but Talk—How He Was Taught"</a:t>
            </a: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 (PDF). </a:t>
            </a:r>
            <a:r>
              <a:rPr lang="en-US" sz="1800" i="1" dirty="0">
                <a:solidFill>
                  <a:srgbClr val="202122"/>
                </a:solidFill>
                <a:latin typeface="Arial" panose="020B0604020202020204" pitchFamily="34" charset="0"/>
              </a:rPr>
              <a:t>The New York Times</a:t>
            </a: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. 1904-09-04. Retrieved 2008-02-26.</a:t>
            </a:r>
            <a:endParaRPr lang="en-US" sz="1800" dirty="0"/>
          </a:p>
        </p:txBody>
      </p:sp>
      <p:pic>
        <p:nvPicPr>
          <p:cNvPr id="13316" name="Picture 4" descr="Clever Hans the Math Horse • Damn Interesting">
            <a:extLst>
              <a:ext uri="{FF2B5EF4-FFF2-40B4-BE49-F238E27FC236}">
                <a16:creationId xmlns:a16="http://schemas.microsoft.com/office/drawing/2014/main" id="{87391C43-A82F-4B19-8637-C60E5D024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844" y="7167224"/>
            <a:ext cx="6965695" cy="434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802F3E-C228-4AEC-93D8-013CC21A8E1D}"/>
              </a:ext>
            </a:extLst>
          </p:cNvPr>
          <p:cNvSpPr/>
          <p:nvPr/>
        </p:nvSpPr>
        <p:spPr>
          <a:xfrm>
            <a:off x="28774128" y="11954630"/>
            <a:ext cx="6965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https://www.damninteresting.com/clever-hans-the-math-horse/</a:t>
            </a:r>
          </a:p>
        </p:txBody>
      </p:sp>
    </p:spTree>
    <p:extLst>
      <p:ext uri="{BB962C8B-B14F-4D97-AF65-F5344CB8AC3E}">
        <p14:creationId xmlns:p14="http://schemas.microsoft.com/office/powerpoint/2010/main" val="319065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1879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Fairness and bias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B3CB6FF-031A-43A8-A654-1C492043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7662212"/>
            <a:ext cx="14219691" cy="612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F0CB2-E4DA-4AD3-B4DB-1F1FA4810484}"/>
              </a:ext>
            </a:extLst>
          </p:cNvPr>
          <p:cNvSpPr txBox="1"/>
          <p:nvPr/>
        </p:nvSpPr>
        <p:spPr>
          <a:xfrm>
            <a:off x="3200400" y="13864402"/>
            <a:ext cx="1161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varies for gender and race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A99FA-4C18-4D27-A1AE-C998C4A719B9}"/>
              </a:ext>
            </a:extLst>
          </p:cNvPr>
          <p:cNvSpPr/>
          <p:nvPr/>
        </p:nvSpPr>
        <p:spPr>
          <a:xfrm>
            <a:off x="2217420" y="15455679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Gender Shades: Intersectional Accuracy Disparities in Commercial Gender Classification. http://proceedings.mlr.press/v81/buolamwini18a/buolamwini18a.pdf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DBD94-F906-46BB-AE53-E47A4301E940}"/>
              </a:ext>
            </a:extLst>
          </p:cNvPr>
          <p:cNvSpPr txBox="1"/>
          <p:nvPr/>
        </p:nvSpPr>
        <p:spPr>
          <a:xfrm>
            <a:off x="19796760" y="6766560"/>
            <a:ext cx="158419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understand “black-box” to build fair and trustworthy AI system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Detect and alarm data bias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Control AI system within the range of consent</a:t>
            </a:r>
          </a:p>
        </p:txBody>
      </p:sp>
      <p:pic>
        <p:nvPicPr>
          <p:cNvPr id="14340" name="Picture 4" descr="Media-0">
            <a:extLst>
              <a:ext uri="{FF2B5EF4-FFF2-40B4-BE49-F238E27FC236}">
                <a16:creationId xmlns:a16="http://schemas.microsoft.com/office/drawing/2014/main" id="{B083D7EC-05FF-41C7-BBD6-8B665C31F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515" y="12366903"/>
            <a:ext cx="105918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5DCD20-02D4-4924-8135-90BBC066B17B}"/>
              </a:ext>
            </a:extLst>
          </p:cNvPr>
          <p:cNvSpPr/>
          <p:nvPr/>
        </p:nvSpPr>
        <p:spPr>
          <a:xfrm>
            <a:off x="18573750" y="18336219"/>
            <a:ext cx="1301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https://www.appsstore.ai/app-details/face-mask/?utm_source=facemaskpagelht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9C92C-03AE-4EF4-BCCF-3BDCD2A0DA72}"/>
              </a:ext>
            </a:extLst>
          </p:cNvPr>
          <p:cNvSpPr txBox="1"/>
          <p:nvPr/>
        </p:nvSpPr>
        <p:spPr>
          <a:xfrm>
            <a:off x="30198060" y="14994014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you agree?</a:t>
            </a:r>
          </a:p>
        </p:txBody>
      </p:sp>
    </p:spTree>
    <p:extLst>
      <p:ext uri="{BB962C8B-B14F-4D97-AF65-F5344CB8AC3E}">
        <p14:creationId xmlns:p14="http://schemas.microsoft.com/office/powerpoint/2010/main" val="275067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3317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Business requirement, legal requirement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cases where decision/prediction made mainly by an AI system needs to explained to human</a:t>
            </a:r>
          </a:p>
        </p:txBody>
      </p:sp>
      <p:pic>
        <p:nvPicPr>
          <p:cNvPr id="15362" name="Picture 2" descr="PredPol screen shot">
            <a:extLst>
              <a:ext uri="{FF2B5EF4-FFF2-40B4-BE49-F238E27FC236}">
                <a16:creationId xmlns:a16="http://schemas.microsoft.com/office/drawing/2014/main" id="{10F6EE46-DE52-45B2-9479-F803F850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172" y="8042394"/>
            <a:ext cx="7116128" cy="53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AF619C-9D40-4E53-96ED-D4920F1A19A4}"/>
              </a:ext>
            </a:extLst>
          </p:cNvPr>
          <p:cNvSpPr/>
          <p:nvPr/>
        </p:nvSpPr>
        <p:spPr>
          <a:xfrm>
            <a:off x="2843932" y="14096466"/>
            <a:ext cx="6574620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ubik-Medium"/>
              </a:rPr>
              <a:t>AI for Crime Prediction</a:t>
            </a:r>
          </a:p>
          <a:p>
            <a:r>
              <a:rPr lang="en-US" sz="3200" dirty="0">
                <a:solidFill>
                  <a:srgbClr val="000000"/>
                </a:solidFill>
                <a:latin typeface="Rubik-Medium"/>
              </a:rPr>
              <a:t>http://www.predpol.com/</a:t>
            </a:r>
            <a:endParaRPr lang="en-US" b="0" i="0" dirty="0">
              <a:solidFill>
                <a:srgbClr val="000000"/>
              </a:solidFill>
              <a:effectLst/>
              <a:latin typeface="Rubik-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4E0FF-D8C7-4C61-8D5B-51739032D412}"/>
              </a:ext>
            </a:extLst>
          </p:cNvPr>
          <p:cNvSpPr/>
          <p:nvPr/>
        </p:nvSpPr>
        <p:spPr>
          <a:xfrm>
            <a:off x="14620185" y="14157399"/>
            <a:ext cx="69144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ubik-Medium"/>
              </a:rPr>
              <a:t>AI for loan underwriting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8F4C8D0E-52E9-471E-9ACC-067962AA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450" y="7815413"/>
            <a:ext cx="8655597" cy="62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D47E17-12C8-4D5C-A471-103341394550}"/>
              </a:ext>
            </a:extLst>
          </p:cNvPr>
          <p:cNvSpPr/>
          <p:nvPr/>
        </p:nvSpPr>
        <p:spPr>
          <a:xfrm>
            <a:off x="27497950" y="14601144"/>
            <a:ext cx="83150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2018, https://thefinancialbrand.com/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181DB447-74DC-4147-A352-C375F942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981" y="7803177"/>
            <a:ext cx="15860417" cy="59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1879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Research needs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77A97-855D-40FE-8721-EA2DD0D6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6" y="6256672"/>
            <a:ext cx="14969790" cy="8060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1C008-44A5-4033-8F4B-44C1779EAE08}"/>
              </a:ext>
            </a:extLst>
          </p:cNvPr>
          <p:cNvSpPr txBox="1"/>
          <p:nvPr/>
        </p:nvSpPr>
        <p:spPr>
          <a:xfrm>
            <a:off x="4091451" y="15375851"/>
            <a:ext cx="1207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 reviewer’s comment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C46BB-3814-4C07-975B-A1629514B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27"/>
          <a:stretch/>
        </p:blipFill>
        <p:spPr>
          <a:xfrm>
            <a:off x="18964616" y="4467205"/>
            <a:ext cx="14495276" cy="131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3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models are more interpretable</a:t>
            </a:r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8AFA18F-FC5B-43DA-831D-2163F932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54" y="6078855"/>
            <a:ext cx="14426565" cy="1058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A27559F-9320-48B3-91F1-1BDE07C3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6670358"/>
            <a:ext cx="17117667" cy="181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57797A-75AE-4179-A381-5970C63FA8AC}"/>
              </a:ext>
            </a:extLst>
          </p:cNvPr>
          <p:cNvSpPr/>
          <p:nvPr/>
        </p:nvSpPr>
        <p:spPr>
          <a:xfrm>
            <a:off x="2266652" y="18012340"/>
            <a:ext cx="10700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Figures from https://cs231n.github.io/linear-classify/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46E3-4049-4492-94A1-5B70E8B5174B}"/>
                  </a:ext>
                </a:extLst>
              </p:cNvPr>
              <p:cNvSpPr txBox="1"/>
              <p:nvPr/>
            </p:nvSpPr>
            <p:spPr>
              <a:xfrm>
                <a:off x="23180040" y="9779112"/>
                <a:ext cx="489711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46E3-4049-4492-94A1-5B70E8B5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040" y="9779112"/>
                <a:ext cx="489711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AF11464-3D74-467E-A04E-688C47D730DF}"/>
              </a:ext>
            </a:extLst>
          </p:cNvPr>
          <p:cNvSpPr txBox="1"/>
          <p:nvPr/>
        </p:nvSpPr>
        <p:spPr>
          <a:xfrm>
            <a:off x="19248120" y="11371320"/>
            <a:ext cx="14013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Decision boundary is linear – hyperplane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Visualizing the weights gives clue for every class – template matching</a:t>
            </a:r>
          </a:p>
        </p:txBody>
      </p:sp>
    </p:spTree>
    <p:extLst>
      <p:ext uri="{BB962C8B-B14F-4D97-AF65-F5344CB8AC3E}">
        <p14:creationId xmlns:p14="http://schemas.microsoft.com/office/powerpoint/2010/main" val="118376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 layer weights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72E91-0DD3-41C2-8CC3-96F83856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137" y="7666673"/>
            <a:ext cx="11744325" cy="491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EB942-790E-431F-9C3E-DBA1527E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03" y="7666673"/>
            <a:ext cx="17692522" cy="56549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C34FE2-D5F9-41FF-997E-2CEAFBE4F0E9}"/>
              </a:ext>
            </a:extLst>
          </p:cNvPr>
          <p:cNvSpPr/>
          <p:nvPr/>
        </p:nvSpPr>
        <p:spPr>
          <a:xfrm>
            <a:off x="2098303" y="17375267"/>
            <a:ext cx="258594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ImageNet Classification with Deep Convolutional Neural Networks. NIPS 2012</a:t>
            </a:r>
          </a:p>
          <a:p>
            <a:r>
              <a:rPr lang="en-US" sz="4400" dirty="0"/>
              <a:t>Deep Residual Learning for Image Recognition. CVPR 2016.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31A5C3-205D-47B9-9171-91DBB2F9410F}"/>
              </a:ext>
            </a:extLst>
          </p:cNvPr>
          <p:cNvSpPr/>
          <p:nvPr/>
        </p:nvSpPr>
        <p:spPr bwMode="auto">
          <a:xfrm>
            <a:off x="3337560" y="7132320"/>
            <a:ext cx="2468880" cy="6560820"/>
          </a:xfrm>
          <a:prstGeom prst="rect">
            <a:avLst/>
          </a:prstGeom>
          <a:solidFill>
            <a:srgbClr val="990000">
              <a:alpha val="3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0F35-93E1-451E-9F85-34DBD4671704}"/>
              </a:ext>
            </a:extLst>
          </p:cNvPr>
          <p:cNvSpPr txBox="1"/>
          <p:nvPr/>
        </p:nvSpPr>
        <p:spPr>
          <a:xfrm>
            <a:off x="21259800" y="12860001"/>
            <a:ext cx="13217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11x11, Input channel 3, output channel 64</a:t>
            </a:r>
          </a:p>
        </p:txBody>
      </p:sp>
    </p:spTree>
    <p:extLst>
      <p:ext uri="{BB962C8B-B14F-4D97-AF65-F5344CB8AC3E}">
        <p14:creationId xmlns:p14="http://schemas.microsoft.com/office/powerpoint/2010/main" val="2360212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Activation and corresponding image patches</a:t>
            </a:r>
            <a:endParaRPr lang="en-US" sz="10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79EE9-6D6A-4793-9E03-FC85E390E97C}"/>
              </a:ext>
            </a:extLst>
          </p:cNvPr>
          <p:cNvSpPr txBox="1"/>
          <p:nvPr/>
        </p:nvSpPr>
        <p:spPr>
          <a:xfrm>
            <a:off x="2926080" y="16802100"/>
            <a:ext cx="20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layer is simple image feature detector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C7494-85EA-4A6D-B143-6D18A2C82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427" b="68421"/>
          <a:stretch/>
        </p:blipFill>
        <p:spPr>
          <a:xfrm>
            <a:off x="4663440" y="8631688"/>
            <a:ext cx="1958340" cy="198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4D6A3-47B6-45B2-A654-2006B43E3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21" b="71175"/>
          <a:stretch/>
        </p:blipFill>
        <p:spPr>
          <a:xfrm>
            <a:off x="8469630" y="7404283"/>
            <a:ext cx="3326130" cy="3216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1B54F-712D-4AF2-9CBE-6ADA796F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3" r="30608" b="68421"/>
          <a:stretch/>
        </p:blipFill>
        <p:spPr>
          <a:xfrm>
            <a:off x="15649575" y="8631688"/>
            <a:ext cx="2213610" cy="1989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EA286-89D6-4325-8356-5F2EA5158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9" t="66286" r="31178"/>
          <a:stretch/>
        </p:blipFill>
        <p:spPr>
          <a:xfrm>
            <a:off x="25557480" y="8497191"/>
            <a:ext cx="2240280" cy="2123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F702F-9DA2-4979-9335-FB9492F6F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50" r="35371" b="71175"/>
          <a:stretch/>
        </p:blipFill>
        <p:spPr>
          <a:xfrm>
            <a:off x="19357657" y="7404283"/>
            <a:ext cx="3326130" cy="3216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C28C51-2B6E-4DF9-A958-D169648B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28" t="69599" r="34272"/>
          <a:stretch/>
        </p:blipFill>
        <p:spPr>
          <a:xfrm>
            <a:off x="29329380" y="7228518"/>
            <a:ext cx="3406140" cy="3392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04BEA-0C0D-45A1-ADDA-FA89C960341D}"/>
              </a:ext>
            </a:extLst>
          </p:cNvPr>
          <p:cNvSpPr txBox="1"/>
          <p:nvPr/>
        </p:nvSpPr>
        <p:spPr>
          <a:xfrm>
            <a:off x="3909060" y="11452860"/>
            <a:ext cx="3360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14828-DB03-4AC5-B1D4-B0830C0BD7AF}"/>
              </a:ext>
            </a:extLst>
          </p:cNvPr>
          <p:cNvSpPr txBox="1"/>
          <p:nvPr/>
        </p:nvSpPr>
        <p:spPr>
          <a:xfrm>
            <a:off x="8252460" y="11452860"/>
            <a:ext cx="5829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patches triggering this activation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40AB15-DBC8-45C4-820D-C03181794134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89CECC-59B4-4D14-828C-3EF849E3231A}"/>
              </a:ext>
            </a:extLst>
          </p:cNvPr>
          <p:cNvSpPr txBox="1"/>
          <p:nvPr/>
        </p:nvSpPr>
        <p:spPr>
          <a:xfrm>
            <a:off x="19179540" y="13075920"/>
            <a:ext cx="15041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Select a batch of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Pass images through the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Track the top activations and corresponding image patches (receptive fields)</a:t>
            </a:r>
          </a:p>
        </p:txBody>
      </p:sp>
    </p:spTree>
    <p:extLst>
      <p:ext uri="{BB962C8B-B14F-4D97-AF65-F5344CB8AC3E}">
        <p14:creationId xmlns:p14="http://schemas.microsoft.com/office/powerpoint/2010/main" val="2543410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Deeper layers focus on higher level content</a:t>
            </a:r>
            <a:endParaRPr lang="en-US" sz="10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79EE9-6D6A-4793-9E03-FC85E390E97C}"/>
              </a:ext>
            </a:extLst>
          </p:cNvPr>
          <p:cNvSpPr txBox="1"/>
          <p:nvPr/>
        </p:nvSpPr>
        <p:spPr>
          <a:xfrm>
            <a:off x="2059328" y="16293047"/>
            <a:ext cx="20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layers are activated for compound image structures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00C5E-A3F4-4233-AC2A-4030555F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90" y="6219350"/>
            <a:ext cx="16120502" cy="813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FBB14-9C80-411A-9D4C-83650F2F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688" y="6219350"/>
            <a:ext cx="16331883" cy="813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59636C-8474-4EF2-B7DC-F7DA7675CEAA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1151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Neural networks can be hacked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E2565-7B1E-4B77-80DE-6FE08AADB597}"/>
              </a:ext>
            </a:extLst>
          </p:cNvPr>
          <p:cNvSpPr txBox="1"/>
          <p:nvPr/>
        </p:nvSpPr>
        <p:spPr>
          <a:xfrm>
            <a:off x="2171700" y="3771900"/>
            <a:ext cx="29100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after the taking-off of deep learning in 2012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27BA-E747-4289-90FE-A4D533FF8CB8}"/>
              </a:ext>
            </a:extLst>
          </p:cNvPr>
          <p:cNvSpPr/>
          <p:nvPr/>
        </p:nvSpPr>
        <p:spPr>
          <a:xfrm>
            <a:off x="21402599" y="17808000"/>
            <a:ext cx="9869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Intriguing properties of neural networks.2014. https://arxiv.org/abs/1312.6199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573DC-483E-4106-82FE-4116A35C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697" y="6080225"/>
            <a:ext cx="11181046" cy="11372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B13FD7-A064-430A-9865-E809132941B4}"/>
              </a:ext>
            </a:extLst>
          </p:cNvPr>
          <p:cNvSpPr txBox="1"/>
          <p:nvPr/>
        </p:nvSpPr>
        <p:spPr>
          <a:xfrm>
            <a:off x="2257357" y="5156895"/>
            <a:ext cx="18722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+ small perturbation </a:t>
            </a:r>
            <a:r>
              <a:rPr lang="en-US" dirty="0">
                <a:sym typeface="Wingdings" panose="05000000000000000000" pitchFamily="2" charset="2"/>
              </a:rPr>
              <a:t> incorrect classification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BF991-0E90-4000-B6B7-E1149B17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72" y="8703410"/>
            <a:ext cx="15592425" cy="4229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1F321F-F309-465C-B743-3D7431BA11CF}"/>
              </a:ext>
            </a:extLst>
          </p:cNvPr>
          <p:cNvSpPr txBox="1"/>
          <p:nvPr/>
        </p:nvSpPr>
        <p:spPr>
          <a:xfrm>
            <a:off x="3477997" y="13657660"/>
            <a:ext cx="500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</a:t>
            </a:r>
          </a:p>
          <a:p>
            <a:r>
              <a:rPr lang="en-US" dirty="0"/>
              <a:t>57.7% confidence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D7D0B-6C2F-4788-B7A9-13474BFA05D3}"/>
              </a:ext>
            </a:extLst>
          </p:cNvPr>
          <p:cNvSpPr txBox="1"/>
          <p:nvPr/>
        </p:nvSpPr>
        <p:spPr>
          <a:xfrm>
            <a:off x="14953717" y="13657660"/>
            <a:ext cx="500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Gibbon</a:t>
            </a:r>
          </a:p>
          <a:p>
            <a:r>
              <a:rPr lang="en-US" dirty="0"/>
              <a:t>99.3% confidence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C0345E-1FC6-4FCB-A1E0-A404D54BB47C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7C543CD-BFFD-4D91-A3D0-33C3B722BA24}"/>
              </a:ext>
            </a:extLst>
          </p:cNvPr>
          <p:cNvSpPr/>
          <p:nvPr/>
        </p:nvSpPr>
        <p:spPr>
          <a:xfrm>
            <a:off x="32160742" y="6304717"/>
            <a:ext cx="1731485" cy="10923865"/>
          </a:xfrm>
          <a:prstGeom prst="rightBrace">
            <a:avLst>
              <a:gd name="adj1" fmla="val 51901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A1DDA-E0C2-4838-B947-20A1977118A4}"/>
              </a:ext>
            </a:extLst>
          </p:cNvPr>
          <p:cNvSpPr txBox="1"/>
          <p:nvPr/>
        </p:nvSpPr>
        <p:spPr>
          <a:xfrm>
            <a:off x="34152839" y="11315700"/>
            <a:ext cx="2249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ostrich</a:t>
            </a:r>
          </a:p>
        </p:txBody>
      </p:sp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Deeper layers focus on higher level content</a:t>
            </a:r>
            <a:endParaRPr lang="en-US" sz="10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79EE9-6D6A-4793-9E03-FC85E390E97C}"/>
              </a:ext>
            </a:extLst>
          </p:cNvPr>
          <p:cNvSpPr txBox="1"/>
          <p:nvPr/>
        </p:nvSpPr>
        <p:spPr>
          <a:xfrm>
            <a:off x="2059328" y="15928653"/>
            <a:ext cx="20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layers focus on global structures and image 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6263C-02A3-4DC8-A36D-4D6A770CA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88"/>
          <a:stretch/>
        </p:blipFill>
        <p:spPr>
          <a:xfrm>
            <a:off x="136576" y="5490569"/>
            <a:ext cx="36302848" cy="8842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E30C74-B8AC-4362-A1DE-4521D4DC3C23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91808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layer : compact representation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A9FE5-FF72-40EF-B7B9-09444EC3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376" y="4548428"/>
            <a:ext cx="24504899" cy="783240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437CCF-B5FC-4EB7-93D8-BD71A58F6CE6}"/>
              </a:ext>
            </a:extLst>
          </p:cNvPr>
          <p:cNvSpPr/>
          <p:nvPr/>
        </p:nvSpPr>
        <p:spPr bwMode="auto">
          <a:xfrm>
            <a:off x="5707376" y="4336018"/>
            <a:ext cx="2359398" cy="7832407"/>
          </a:xfrm>
          <a:prstGeom prst="roundRect">
            <a:avLst/>
          </a:prstGeom>
          <a:solidFill>
            <a:srgbClr val="990000">
              <a:alpha val="29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B9D84-44C1-482A-A1BC-BC35FDD591C2}"/>
              </a:ext>
            </a:extLst>
          </p:cNvPr>
          <p:cNvSpPr txBox="1"/>
          <p:nvPr/>
        </p:nvSpPr>
        <p:spPr>
          <a:xfrm>
            <a:off x="13050254" y="14312685"/>
            <a:ext cx="15499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model compresses the image to a compact vector representation</a:t>
            </a:r>
          </a:p>
          <a:p>
            <a:endParaRPr lang="en-US" dirty="0"/>
          </a:p>
          <a:p>
            <a:r>
              <a:rPr lang="en-US" dirty="0"/>
              <a:t>e.g. Alex net, 224x224x3 -&gt; 1000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A401DA-4B6C-499B-A282-ECDB0E0E3C6E}"/>
              </a:ext>
            </a:extLst>
          </p:cNvPr>
          <p:cNvSpPr/>
          <p:nvPr/>
        </p:nvSpPr>
        <p:spPr bwMode="auto">
          <a:xfrm>
            <a:off x="25572716" y="4336018"/>
            <a:ext cx="2359398" cy="7832407"/>
          </a:xfrm>
          <a:prstGeom prst="roundRect">
            <a:avLst/>
          </a:prstGeom>
          <a:solidFill>
            <a:schemeClr val="tx2">
              <a:lumMod val="40000"/>
              <a:lumOff val="60000"/>
              <a:alpha val="2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CCAA139-C291-4694-A3C3-2943462B06F7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17448395" y="1424225"/>
            <a:ext cx="182880" cy="21305520"/>
          </a:xfrm>
          <a:prstGeom prst="bentConnector3">
            <a:avLst>
              <a:gd name="adj1" fmla="val -8375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39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layer : nonlinear feature extraction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AB2BF-D2A6-4A1B-9176-3063B584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220" y="4722713"/>
            <a:ext cx="18236565" cy="13185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9C8DA-532F-4905-9F58-7DA9EBCFD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83"/>
          <a:stretch/>
        </p:blipFill>
        <p:spPr>
          <a:xfrm>
            <a:off x="2766060" y="6910390"/>
            <a:ext cx="3900415" cy="783240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F0DC7FC-9FFE-4411-A172-63C6B1290083}"/>
              </a:ext>
            </a:extLst>
          </p:cNvPr>
          <p:cNvSpPr/>
          <p:nvPr/>
        </p:nvSpPr>
        <p:spPr bwMode="auto">
          <a:xfrm>
            <a:off x="3566160" y="6515100"/>
            <a:ext cx="1965960" cy="7543800"/>
          </a:xfrm>
          <a:prstGeom prst="ellipse">
            <a:avLst/>
          </a:prstGeom>
          <a:solidFill>
            <a:srgbClr val="990000">
              <a:alpha val="2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11690-1DE2-4127-83E3-89ACA7CEF96E}"/>
              </a:ext>
            </a:extLst>
          </p:cNvPr>
          <p:cNvSpPr txBox="1"/>
          <p:nvPr/>
        </p:nvSpPr>
        <p:spPr>
          <a:xfrm>
            <a:off x="2263140" y="14742797"/>
            <a:ext cx="592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linear classifier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D7907-E2F3-401D-B526-212901CE0389}"/>
              </a:ext>
            </a:extLst>
          </p:cNvPr>
          <p:cNvSpPr txBox="1"/>
          <p:nvPr/>
        </p:nvSpPr>
        <p:spPr>
          <a:xfrm>
            <a:off x="8313932" y="7456439"/>
            <a:ext cx="824381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Neural network worked as a nonlinear feature extraction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Convert complex image content to linearly separable feature vector!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F84EA-43BF-4E61-BC96-9FD40150BB90}"/>
              </a:ext>
            </a:extLst>
          </p:cNvPr>
          <p:cNvSpPr txBox="1"/>
          <p:nvPr/>
        </p:nvSpPr>
        <p:spPr>
          <a:xfrm>
            <a:off x="17762220" y="4722713"/>
            <a:ext cx="2720340" cy="13185974"/>
          </a:xfrm>
          <a:prstGeom prst="rect">
            <a:avLst/>
          </a:prstGeom>
          <a:noFill/>
          <a:ln w="1524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E63FB-E643-46D3-8E91-FF92CECDF8A9}"/>
              </a:ext>
            </a:extLst>
          </p:cNvPr>
          <p:cNvSpPr txBox="1"/>
          <p:nvPr/>
        </p:nvSpPr>
        <p:spPr>
          <a:xfrm>
            <a:off x="16184880" y="3762593"/>
            <a:ext cx="466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A8F36-AC7D-4EC8-A905-1989C2273D14}"/>
              </a:ext>
            </a:extLst>
          </p:cNvPr>
          <p:cNvSpPr txBox="1"/>
          <p:nvPr/>
        </p:nvSpPr>
        <p:spPr>
          <a:xfrm>
            <a:off x="21282660" y="3762593"/>
            <a:ext cx="1613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with closest feature vectors in L2 norm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3ADA1-AD7E-4C26-A591-59B9E6039D3B}"/>
              </a:ext>
            </a:extLst>
          </p:cNvPr>
          <p:cNvSpPr txBox="1"/>
          <p:nvPr/>
        </p:nvSpPr>
        <p:spPr>
          <a:xfrm>
            <a:off x="20528279" y="4713783"/>
            <a:ext cx="15470505" cy="13185974"/>
          </a:xfrm>
          <a:prstGeom prst="rect">
            <a:avLst/>
          </a:prstGeom>
          <a:noFill/>
          <a:ln w="152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98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layer : nonlinear feature extraction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3A3936E-B157-4F89-A387-ADA0E09EA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3199450"/>
            <a:ext cx="15727680" cy="157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81CF5E9-8EC3-49BF-9283-2187C8597C90}"/>
              </a:ext>
            </a:extLst>
          </p:cNvPr>
          <p:cNvSpPr/>
          <p:nvPr/>
        </p:nvSpPr>
        <p:spPr bwMode="auto">
          <a:xfrm>
            <a:off x="7886700" y="2971805"/>
            <a:ext cx="4434840" cy="2537460"/>
          </a:xfrm>
          <a:prstGeom prst="ellipse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ED7724-9DB3-4E15-9121-7C11B6FC0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97" b="25510"/>
          <a:stretch/>
        </p:blipFill>
        <p:spPr>
          <a:xfrm>
            <a:off x="14446791" y="7315200"/>
            <a:ext cx="19911789" cy="130745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AEB317-D2C8-495C-996F-AA74623EEAA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2321540" y="4240535"/>
            <a:ext cx="21877020" cy="307466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9D5E37-DEFB-4895-8047-50A54B4A1B8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536167" y="5137663"/>
            <a:ext cx="5910624" cy="2177536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CF9DF3-0D96-4625-84D6-8F059403B71F}"/>
              </a:ext>
            </a:extLst>
          </p:cNvPr>
          <p:cNvSpPr/>
          <p:nvPr/>
        </p:nvSpPr>
        <p:spPr>
          <a:xfrm>
            <a:off x="19362420" y="3551226"/>
            <a:ext cx="10927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https://cs.stanford.edu/people/karpathy/cnnembed/cnn_embed_6k.jpg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4852F9-52DC-403A-BBC8-4C0DF8158839}"/>
              </a:ext>
            </a:extLst>
          </p:cNvPr>
          <p:cNvSpPr txBox="1"/>
          <p:nvPr/>
        </p:nvSpPr>
        <p:spPr>
          <a:xfrm>
            <a:off x="31386780" y="4240535"/>
            <a:ext cx="4732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to 2D using t-SNE</a:t>
            </a:r>
          </a:p>
        </p:txBody>
      </p:sp>
    </p:spTree>
    <p:extLst>
      <p:ext uri="{BB962C8B-B14F-4D97-AF65-F5344CB8AC3E}">
        <p14:creationId xmlns:p14="http://schemas.microsoft.com/office/powerpoint/2010/main" val="767330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End-to-end visualization: Occlusion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94137-D3A9-4A57-9ECD-8D044676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3396449"/>
            <a:ext cx="8427423" cy="8477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133F0-D63A-4797-B8DF-E5ADAF87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585" y="3396449"/>
            <a:ext cx="10508985" cy="841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2E921-3145-468B-AA65-3E5AD0454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083" y="9842563"/>
            <a:ext cx="8128130" cy="8056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206B0-B422-45D4-8240-670839BC6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0213" y="9687172"/>
            <a:ext cx="10255787" cy="83671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82AD64-CD5D-4F8D-A210-DD032D4EA7CF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57162-8E08-42FB-A5E7-C33E9F9BC231}"/>
              </a:ext>
            </a:extLst>
          </p:cNvPr>
          <p:cNvSpPr txBox="1"/>
          <p:nvPr/>
        </p:nvSpPr>
        <p:spPr>
          <a:xfrm>
            <a:off x="3977640" y="13563509"/>
            <a:ext cx="1165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 off some portion of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prediction probability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the mask across the image</a:t>
            </a:r>
          </a:p>
        </p:txBody>
      </p:sp>
    </p:spTree>
    <p:extLst>
      <p:ext uri="{BB962C8B-B14F-4D97-AF65-F5344CB8AC3E}">
        <p14:creationId xmlns:p14="http://schemas.microsoft.com/office/powerpoint/2010/main" val="1130107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Saliency map for classification: Class Activation map</a:t>
            </a:r>
            <a:endParaRPr lang="en-US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B355B-A62C-4F25-A3A7-2B562C9BC9EB}"/>
              </a:ext>
            </a:extLst>
          </p:cNvPr>
          <p:cNvSpPr/>
          <p:nvPr/>
        </p:nvSpPr>
        <p:spPr>
          <a:xfrm>
            <a:off x="2023110" y="18014127"/>
            <a:ext cx="325297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92929"/>
                </a:solidFill>
                <a:latin typeface="charter"/>
              </a:rPr>
              <a:t>Deep Inside Convolutional Networks: </a:t>
            </a:r>
            <a:r>
              <a:rPr lang="en-US" sz="4400" dirty="0" err="1">
                <a:solidFill>
                  <a:srgbClr val="292929"/>
                </a:solidFill>
                <a:latin typeface="charter"/>
              </a:rPr>
              <a:t>Visualising</a:t>
            </a:r>
            <a:r>
              <a:rPr lang="en-US" sz="4400" dirty="0">
                <a:solidFill>
                  <a:srgbClr val="292929"/>
                </a:solidFill>
                <a:latin typeface="charter"/>
              </a:rPr>
              <a:t> Image Classification Models and Saliency Maps. arXiv:1312.6034v2</a:t>
            </a:r>
            <a:endParaRPr lang="en-US" sz="4400" dirty="0"/>
          </a:p>
        </p:txBody>
      </p:sp>
      <p:pic>
        <p:nvPicPr>
          <p:cNvPr id="7" name="Picture 2" descr="How Many Giant Pandas Are Left in the World? | Reader's Digest">
            <a:extLst>
              <a:ext uri="{FF2B5EF4-FFF2-40B4-BE49-F238E27FC236}">
                <a16:creationId xmlns:a16="http://schemas.microsoft.com/office/drawing/2014/main" id="{D3922191-37F7-4DC6-AF6C-E70FB3AA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35" y="6574636"/>
            <a:ext cx="2064067" cy="20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88212-B623-449C-A3F9-422FB0B3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309" y="5776777"/>
            <a:ext cx="4440182" cy="36597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3F1BBA-CCA6-4E38-91E0-F1595AADDC1D}"/>
              </a:ext>
            </a:extLst>
          </p:cNvPr>
          <p:cNvCxnSpPr>
            <a:cxnSpLocks/>
          </p:cNvCxnSpPr>
          <p:nvPr/>
        </p:nvCxnSpPr>
        <p:spPr>
          <a:xfrm>
            <a:off x="14564491" y="7812410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DDDC6E-5BAE-46C3-AA36-9B40C916E07E}"/>
              </a:ext>
            </a:extLst>
          </p:cNvPr>
          <p:cNvSpPr txBox="1"/>
          <p:nvPr/>
        </p:nvSpPr>
        <p:spPr>
          <a:xfrm>
            <a:off x="19348976" y="5003650"/>
            <a:ext cx="445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CD17F-23F6-4769-A659-AC2C52AF27D4}"/>
                  </a:ext>
                </a:extLst>
              </p:cNvPr>
              <p:cNvSpPr txBox="1"/>
              <p:nvPr/>
            </p:nvSpPr>
            <p:spPr>
              <a:xfrm>
                <a:off x="16860094" y="6433338"/>
                <a:ext cx="6295761" cy="306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𝑝𝑎𝑛𝑑𝑎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𝑔𝑖𝑏𝑏𝑜𝑛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16.6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0. 23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CD17F-23F6-4769-A659-AC2C52AF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0094" y="6433338"/>
                <a:ext cx="6295761" cy="3061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C6AD14-5EDB-41D7-AD47-48B3B1AB7302}"/>
                  </a:ext>
                </a:extLst>
              </p:cNvPr>
              <p:cNvSpPr/>
              <p:nvPr/>
            </p:nvSpPr>
            <p:spPr>
              <a:xfrm>
                <a:off x="6573527" y="8513233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C6AD14-5EDB-41D7-AD47-48B3B1AB7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527" y="8513233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37C747-5D90-4B9A-A1E2-3DB5CF687A1E}"/>
              </a:ext>
            </a:extLst>
          </p:cNvPr>
          <p:cNvCxnSpPr>
            <a:cxnSpLocks/>
          </p:cNvCxnSpPr>
          <p:nvPr/>
        </p:nvCxnSpPr>
        <p:spPr>
          <a:xfrm>
            <a:off x="8204069" y="7738120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7B0734-949C-4100-9035-0F54768DBFC6}"/>
              </a:ext>
            </a:extLst>
          </p:cNvPr>
          <p:cNvCxnSpPr>
            <a:cxnSpLocks/>
          </p:cNvCxnSpPr>
          <p:nvPr/>
        </p:nvCxnSpPr>
        <p:spPr>
          <a:xfrm>
            <a:off x="23155855" y="7964077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A823C5-C06B-45B9-B1DE-B929169AB178}"/>
              </a:ext>
            </a:extLst>
          </p:cNvPr>
          <p:cNvSpPr txBox="1"/>
          <p:nvPr/>
        </p:nvSpPr>
        <p:spPr>
          <a:xfrm>
            <a:off x="25280489" y="7317924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8C3061-B30C-4645-AA2B-BBAEF7853E19}"/>
              </a:ext>
            </a:extLst>
          </p:cNvPr>
          <p:cNvCxnSpPr>
            <a:cxnSpLocks/>
          </p:cNvCxnSpPr>
          <p:nvPr/>
        </p:nvCxnSpPr>
        <p:spPr>
          <a:xfrm>
            <a:off x="28116475" y="7872637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1FA411-A394-4138-84BF-D8CC205A1BDC}"/>
                  </a:ext>
                </a:extLst>
              </p:cNvPr>
              <p:cNvSpPr txBox="1"/>
              <p:nvPr/>
            </p:nvSpPr>
            <p:spPr>
              <a:xfrm>
                <a:off x="10124309" y="14117071"/>
                <a:ext cx="5005153" cy="1848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𝑆𝑐𝑜𝑟𝑒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𝑝𝑎𝑛𝑑𝑎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1FA411-A394-4138-84BF-D8CC205A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309" y="14117071"/>
                <a:ext cx="5005153" cy="18489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011BB83-D0E4-4B46-A045-3BB1A80BED36}"/>
              </a:ext>
            </a:extLst>
          </p:cNvPr>
          <p:cNvSpPr txBox="1"/>
          <p:nvPr/>
        </p:nvSpPr>
        <p:spPr>
          <a:xfrm>
            <a:off x="7064029" y="10899654"/>
            <a:ext cx="22424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accurate the classifier, the higher the corresponding score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pixel in the image, how does it influence the score?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81F035-0569-4043-A49C-E76CD5DB9148}"/>
              </a:ext>
            </a:extLst>
          </p:cNvPr>
          <p:cNvSpPr txBox="1"/>
          <p:nvPr/>
        </p:nvSpPr>
        <p:spPr>
          <a:xfrm>
            <a:off x="16860094" y="13558054"/>
            <a:ext cx="16264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multi-channel inputs (e.g. </a:t>
            </a:r>
            <a:r>
              <a:rPr lang="en-US" dirty="0" err="1"/>
              <a:t>rgb</a:t>
            </a:r>
            <a:r>
              <a:rPr lang="en-US" dirty="0"/>
              <a:t>), take the maximal value across channels</a:t>
            </a:r>
          </a:p>
          <a:p>
            <a:endParaRPr lang="en-US" dirty="0"/>
          </a:p>
          <a:p>
            <a:r>
              <a:rPr lang="en-US" dirty="0"/>
              <a:t>Or, keep three channels still as </a:t>
            </a:r>
            <a:r>
              <a:rPr lang="en-US" dirty="0" err="1"/>
              <a:t>r,g,b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classification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F3C71-4992-44BE-95FD-197AE35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23" y="4311645"/>
            <a:ext cx="9244451" cy="1280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5010B-32A9-4011-9853-B227E34A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379" y="4295436"/>
            <a:ext cx="9340581" cy="1280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3ECC1-E3A6-45B7-BB6D-83D14340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5364" y="4295435"/>
            <a:ext cx="9506515" cy="12801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0C80A1-846D-40FE-996C-3269C391CBC9}"/>
              </a:ext>
            </a:extLst>
          </p:cNvPr>
          <p:cNvSpPr/>
          <p:nvPr/>
        </p:nvSpPr>
        <p:spPr>
          <a:xfrm>
            <a:off x="2023110" y="18014127"/>
            <a:ext cx="325297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92929"/>
                </a:solidFill>
                <a:latin typeface="charter"/>
              </a:rPr>
              <a:t>Deep Inside Convolutional Networks: </a:t>
            </a:r>
            <a:r>
              <a:rPr lang="en-US" sz="4400" dirty="0" err="1">
                <a:solidFill>
                  <a:srgbClr val="292929"/>
                </a:solidFill>
                <a:latin typeface="charter"/>
              </a:rPr>
              <a:t>Visualising</a:t>
            </a:r>
            <a:r>
              <a:rPr lang="en-US" sz="4400" dirty="0">
                <a:solidFill>
                  <a:srgbClr val="292929"/>
                </a:solidFill>
                <a:latin typeface="charter"/>
              </a:rPr>
              <a:t> Image Classification Models and Saliency Maps. arXiv:1312.6034v2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84317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with </a:t>
            </a:r>
            <a:r>
              <a:rPr lang="en-US" b="1" dirty="0" err="1"/>
              <a:t>MonteCarlo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22A3B-D40D-4B36-B59A-572A2BF6903B}"/>
              </a:ext>
            </a:extLst>
          </p:cNvPr>
          <p:cNvSpPr/>
          <p:nvPr/>
        </p:nvSpPr>
        <p:spPr>
          <a:xfrm>
            <a:off x="2234712" y="18198646"/>
            <a:ext cx="18172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000000"/>
                </a:solidFill>
                <a:latin typeface="Lucida Grande"/>
              </a:rPr>
              <a:t>SmoothGrad</a:t>
            </a:r>
            <a:r>
              <a:rPr lang="en-US" sz="4000" dirty="0">
                <a:solidFill>
                  <a:srgbClr val="000000"/>
                </a:solidFill>
                <a:latin typeface="Lucida Grande"/>
              </a:rPr>
              <a:t>: removing noise by adding noise. https://arxiv.org/abs/1706.03825</a:t>
            </a:r>
            <a:endParaRPr lang="en-US" sz="40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F7FA9-D5EB-4223-8603-A8C9C1A2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27" y="4973277"/>
            <a:ext cx="9308969" cy="91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BFAE3-EC12-4516-91ED-544F5836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122" y="4973277"/>
            <a:ext cx="9262140" cy="914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14952-2F5B-4878-90B2-83998B9B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3655" y="4973277"/>
            <a:ext cx="9167208" cy="9144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A9934F-7C84-4EB8-B681-DFF3CE8B5FDD}"/>
              </a:ext>
            </a:extLst>
          </p:cNvPr>
          <p:cNvCxnSpPr/>
          <p:nvPr/>
        </p:nvCxnSpPr>
        <p:spPr>
          <a:xfrm flipV="1">
            <a:off x="11236165" y="9516701"/>
            <a:ext cx="2331720" cy="2857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0E2F39-A69B-4313-B0B2-72D2BBFC5DDF}"/>
                  </a:ext>
                </a:extLst>
              </p:cNvPr>
              <p:cNvSpPr txBox="1"/>
              <p:nvPr/>
            </p:nvSpPr>
            <p:spPr>
              <a:xfrm>
                <a:off x="3497950" y="14558603"/>
                <a:ext cx="37623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0E2F39-A69B-4313-B0B2-72D2BBFC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50" y="14558603"/>
                <a:ext cx="3762375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4839B1-6FF4-4280-BD42-2411CBD524FB}"/>
                  </a:ext>
                </a:extLst>
              </p:cNvPr>
              <p:cNvSpPr txBox="1"/>
              <p:nvPr/>
            </p:nvSpPr>
            <p:spPr>
              <a:xfrm>
                <a:off x="17076896" y="14244228"/>
                <a:ext cx="3762375" cy="194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4839B1-6FF4-4280-BD42-2411CBD52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896" y="14244228"/>
                <a:ext cx="3762375" cy="1941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1F63B6F-9130-4F2A-A315-F8997ADCFA27}"/>
              </a:ext>
            </a:extLst>
          </p:cNvPr>
          <p:cNvSpPr txBox="1"/>
          <p:nvPr/>
        </p:nvSpPr>
        <p:spPr>
          <a:xfrm>
            <a:off x="14013654" y="14274013"/>
            <a:ext cx="21899405" cy="3416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for </a:t>
            </a:r>
            <a:r>
              <a:rPr lang="en-US" dirty="0" err="1">
                <a:latin typeface="Avenir Next LT Pro" panose="020B0504020202020204" pitchFamily="34" charset="0"/>
              </a:rPr>
              <a:t>i</a:t>
            </a:r>
            <a:r>
              <a:rPr lang="en-US" dirty="0">
                <a:latin typeface="Avenir Next LT Pro" panose="020B0504020202020204" pitchFamily="34" charset="0"/>
              </a:rPr>
              <a:t> in range(50):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	</a:t>
            </a:r>
            <a:r>
              <a:rPr lang="en-US" dirty="0" err="1">
                <a:latin typeface="Avenir Next LT Pro" panose="020B0504020202020204" pitchFamily="34" charset="0"/>
              </a:rPr>
              <a:t>saliency_map</a:t>
            </a:r>
            <a:r>
              <a:rPr lang="en-US" dirty="0">
                <a:latin typeface="Avenir Next LT Pro" panose="020B0504020202020204" pitchFamily="34" charset="0"/>
              </a:rPr>
              <a:t> += compute(X + sigma*</a:t>
            </a:r>
            <a:r>
              <a:rPr lang="en-US" dirty="0" err="1">
                <a:latin typeface="Avenir Next LT Pro" panose="020B0504020202020204" pitchFamily="34" charset="0"/>
              </a:rPr>
              <a:t>np.random.rand</a:t>
            </a:r>
            <a:r>
              <a:rPr lang="en-US" dirty="0">
                <a:latin typeface="Avenir Next LT Pro" panose="020B0504020202020204" pitchFamily="34" charset="0"/>
              </a:rPr>
              <a:t>(</a:t>
            </a:r>
            <a:r>
              <a:rPr lang="en-US" dirty="0" err="1">
                <a:latin typeface="Avenir Next LT Pro" panose="020B0504020202020204" pitchFamily="34" charset="0"/>
              </a:rPr>
              <a:t>X.shape</a:t>
            </a:r>
            <a:r>
              <a:rPr lang="en-US" dirty="0">
                <a:latin typeface="Avenir Next LT Pro" panose="020B0504020202020204" pitchFamily="34" charset="0"/>
              </a:rPr>
              <a:t>))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 err="1">
                <a:latin typeface="Avenir Next LT Pro" panose="020B0504020202020204" pitchFamily="34" charset="0"/>
              </a:rPr>
              <a:t>saliency_map</a:t>
            </a:r>
            <a:r>
              <a:rPr lang="en-US" dirty="0">
                <a:latin typeface="Avenir Next LT Pro" panose="020B0504020202020204" pitchFamily="34" charset="0"/>
              </a:rPr>
              <a:t> /= 50</a:t>
            </a:r>
          </a:p>
        </p:txBody>
      </p:sp>
    </p:spTree>
    <p:extLst>
      <p:ext uri="{BB962C8B-B14F-4D97-AF65-F5344CB8AC3E}">
        <p14:creationId xmlns:p14="http://schemas.microsoft.com/office/powerpoint/2010/main" val="36822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with </a:t>
            </a:r>
            <a:r>
              <a:rPr lang="en-US" b="1" dirty="0" err="1"/>
              <a:t>MonteCarlo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22A3B-D40D-4B36-B59A-572A2BF6903B}"/>
              </a:ext>
            </a:extLst>
          </p:cNvPr>
          <p:cNvSpPr/>
          <p:nvPr/>
        </p:nvSpPr>
        <p:spPr>
          <a:xfrm>
            <a:off x="2234712" y="18198646"/>
            <a:ext cx="18172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000000"/>
                </a:solidFill>
                <a:latin typeface="Lucida Grande"/>
              </a:rPr>
              <a:t>SmoothGrad</a:t>
            </a:r>
            <a:r>
              <a:rPr lang="en-US" sz="4000" dirty="0">
                <a:solidFill>
                  <a:srgbClr val="000000"/>
                </a:solidFill>
                <a:latin typeface="Lucida Grande"/>
              </a:rPr>
              <a:t>: removing noise by adding noise. https://arxiv.org/abs/1706.03825</a:t>
            </a:r>
            <a:endParaRPr lang="en-US" sz="40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CACD2-4701-4965-B154-D4E123E7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3823899"/>
            <a:ext cx="11837670" cy="1178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9848-8540-47F4-8DE8-52C033DB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456" y="3823899"/>
            <a:ext cx="5688330" cy="11720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F01D0-C88C-4CC7-B597-09E2BED0CE3E}"/>
              </a:ext>
            </a:extLst>
          </p:cNvPr>
          <p:cNvSpPr txBox="1"/>
          <p:nvPr/>
        </p:nvSpPr>
        <p:spPr>
          <a:xfrm>
            <a:off x="6384286" y="16288436"/>
            <a:ext cx="738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a useful trick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A974D-3740-4102-ABD8-57EAF4E3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97"/>
          <a:stretch/>
        </p:blipFill>
        <p:spPr>
          <a:xfrm>
            <a:off x="20613439" y="3841526"/>
            <a:ext cx="12830741" cy="674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E767D-4790-47B4-B7F0-CEC05D293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5"/>
          <a:stretch/>
        </p:blipFill>
        <p:spPr>
          <a:xfrm>
            <a:off x="20641407" y="11019566"/>
            <a:ext cx="6387402" cy="6743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8B29C7-22FB-408B-AC7C-1BDD1C3E25DF}"/>
              </a:ext>
            </a:extLst>
          </p:cNvPr>
          <p:cNvSpPr txBox="1"/>
          <p:nvPr/>
        </p:nvSpPr>
        <p:spPr>
          <a:xfrm>
            <a:off x="27849826" y="12379376"/>
            <a:ext cx="7383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May need to experiment different noise levels</a:t>
            </a:r>
          </a:p>
        </p:txBody>
      </p:sp>
    </p:spTree>
    <p:extLst>
      <p:ext uri="{BB962C8B-B14F-4D97-AF65-F5344CB8AC3E}">
        <p14:creationId xmlns:p14="http://schemas.microsoft.com/office/powerpoint/2010/main" val="541703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segmentation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EFD6F-599C-4899-93A3-82C9803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5631180"/>
            <a:ext cx="8229600" cy="1013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AD626-1401-476F-A506-F13EE241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195" y="5631179"/>
            <a:ext cx="8229600" cy="10128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079075-BFC5-48FB-A119-1E5CCA86D7A8}"/>
                  </a:ext>
                </a:extLst>
              </p:cNvPr>
              <p:cNvSpPr txBox="1"/>
              <p:nvPr/>
            </p:nvSpPr>
            <p:spPr>
              <a:xfrm>
                <a:off x="22864084" y="10800891"/>
                <a:ext cx="8530861" cy="129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𝑠𝑒𝑔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for every pixel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079075-BFC5-48FB-A119-1E5CCA86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4084" y="10800891"/>
                <a:ext cx="8530861" cy="1291379"/>
              </a:xfrm>
              <a:prstGeom prst="rect">
                <a:avLst/>
              </a:prstGeom>
              <a:blipFill>
                <a:blip r:embed="rId4"/>
                <a:stretch>
                  <a:fillRect r="-3931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E28BD-4DCE-4A28-B296-C157B71BAA63}"/>
                  </a:ext>
                </a:extLst>
              </p:cNvPr>
              <p:cNvSpPr txBox="1"/>
              <p:nvPr/>
            </p:nvSpPr>
            <p:spPr>
              <a:xfrm>
                <a:off x="22433825" y="7496560"/>
                <a:ext cx="8961120" cy="23373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E28BD-4DCE-4A28-B296-C157B71BA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825" y="7496560"/>
                <a:ext cx="8961120" cy="233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C078F8A-EFA9-4B3B-971A-2355FE68A11F}"/>
              </a:ext>
            </a:extLst>
          </p:cNvPr>
          <p:cNvSpPr txBox="1"/>
          <p:nvPr/>
        </p:nvSpPr>
        <p:spPr>
          <a:xfrm>
            <a:off x="21922740" y="13213080"/>
            <a:ext cx="119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with one backprop to input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CA4206-EF22-470B-996B-A470894DAEE5}"/>
              </a:ext>
            </a:extLst>
          </p:cNvPr>
          <p:cNvSpPr/>
          <p:nvPr/>
        </p:nvSpPr>
        <p:spPr>
          <a:xfrm>
            <a:off x="2194560" y="17525405"/>
            <a:ext cx="3090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C1D1E"/>
                </a:solidFill>
                <a:latin typeface="Open Sans"/>
              </a:rPr>
              <a:t>Automated detection of left ventricle in arterial input function images for inline perfusion mapping using deep learning: A study of 15,000 patients. 2020. https://onlinelibrary.wiley.com/doi/full/10.1002/mrm.28291</a:t>
            </a:r>
            <a:endParaRPr lang="en-US" sz="3600" i="0" dirty="0">
              <a:solidFill>
                <a:srgbClr val="1C1D1E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846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Negative examples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30F12-5059-429E-AF26-BBEB4B84B37A}"/>
              </a:ext>
            </a:extLst>
          </p:cNvPr>
          <p:cNvSpPr/>
          <p:nvPr/>
        </p:nvSpPr>
        <p:spPr>
          <a:xfrm>
            <a:off x="2144022" y="18269129"/>
            <a:ext cx="27802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Deep Neural Networks are Easily Fooled: High Confidence Predictions for Unrecognizable Images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. 2015. https://arxiv.org/abs/1412.1897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EF116-F5F4-486F-B7F8-81F4E813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57"/>
          <a:stretch/>
        </p:blipFill>
        <p:spPr>
          <a:xfrm>
            <a:off x="2635567" y="5812247"/>
            <a:ext cx="15835313" cy="856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26CFD-CAE5-4DC4-8428-96899202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007" y="5812247"/>
            <a:ext cx="15835313" cy="8563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6F0A8B-65A8-4236-B6FD-ECD32F83E3BD}"/>
              </a:ext>
            </a:extLst>
          </p:cNvPr>
          <p:cNvSpPr/>
          <p:nvPr/>
        </p:nvSpPr>
        <p:spPr>
          <a:xfrm>
            <a:off x="2635566" y="15128797"/>
            <a:ext cx="31928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Grande"/>
              </a:rPr>
              <a:t>“it is easy to produce images that are completely unrecognizable to humans, but that state-of-the-art DNNs believe to be recognizable objects with 99.99% confidence”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27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segmentation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28A05D-4633-4C6D-BAD2-C47CFACA0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6" y="9627275"/>
            <a:ext cx="23665138" cy="789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1A753-EF33-483F-981A-6713A55C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92" y="3483650"/>
            <a:ext cx="18602325" cy="6143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BEEF9-8669-43E8-ABAF-A101611305C3}"/>
              </a:ext>
            </a:extLst>
          </p:cNvPr>
          <p:cNvSpPr txBox="1"/>
          <p:nvPr/>
        </p:nvSpPr>
        <p:spPr>
          <a:xfrm>
            <a:off x="27375855" y="7638455"/>
            <a:ext cx="8023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2D+T</a:t>
            </a:r>
          </a:p>
          <a:p>
            <a:r>
              <a:rPr lang="en-US" dirty="0"/>
              <a:t>Dynamic saliency 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5D3376-AC5C-48AA-AB8E-DAD0EF55B93D}"/>
              </a:ext>
            </a:extLst>
          </p:cNvPr>
          <p:cNvSpPr/>
          <p:nvPr/>
        </p:nvSpPr>
        <p:spPr>
          <a:xfrm>
            <a:off x="2194560" y="17525405"/>
            <a:ext cx="3090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C1D1E"/>
                </a:solidFill>
                <a:latin typeface="Open Sans"/>
              </a:rPr>
              <a:t>Automated detection of left ventricle in arterial input function images for inline perfusion mapping using deep learning: A study of 15,000 patients. 2020. https://onlinelibrary.wiley.com/doi/full/10.1002/mrm.28291</a:t>
            </a:r>
            <a:endParaRPr lang="en-US" sz="3600" i="0" dirty="0">
              <a:solidFill>
                <a:srgbClr val="1C1D1E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51011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CONV layer: Grad-CAM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5C24E-4D93-40CB-9D3C-710B50A3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4" t="42138" r="64324" b="36448"/>
          <a:stretch/>
        </p:blipFill>
        <p:spPr>
          <a:xfrm>
            <a:off x="3078476" y="7177089"/>
            <a:ext cx="16445532" cy="5601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5C0AB-9559-4614-B5BE-3D1F30AF9135}"/>
              </a:ext>
            </a:extLst>
          </p:cNvPr>
          <p:cNvSpPr txBox="1"/>
          <p:nvPr/>
        </p:nvSpPr>
        <p:spPr>
          <a:xfrm>
            <a:off x="21374100" y="5897880"/>
            <a:ext cx="12123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layer generate activations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Focus on image content and global structure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BD401D-0986-44AD-9B7B-7D7209FF3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406" y="9845370"/>
            <a:ext cx="10983392" cy="5313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E619F-296B-4473-9D33-F231FC607D7B}"/>
                  </a:ext>
                </a:extLst>
              </p:cNvPr>
              <p:cNvSpPr txBox="1"/>
              <p:nvPr/>
            </p:nvSpPr>
            <p:spPr>
              <a:xfrm>
                <a:off x="5509260" y="14081760"/>
                <a:ext cx="15590520" cy="4262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IDEA: activation after CONV modules tell where the model put its focus</a:t>
                </a:r>
              </a:p>
              <a:p>
                <a:endParaRPr lang="en-US" dirty="0"/>
              </a:p>
              <a:p>
                <a:r>
                  <a:rPr lang="en-US" dirty="0"/>
                  <a:t>Use CONV activation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a total of N channels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E619F-296B-4473-9D33-F231FC607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60" y="14081760"/>
                <a:ext cx="15590520" cy="4262129"/>
              </a:xfrm>
              <a:prstGeom prst="rect">
                <a:avLst/>
              </a:prstGeom>
              <a:blipFill>
                <a:blip r:embed="rId4"/>
                <a:stretch>
                  <a:fillRect l="-2112" t="-4006" r="-2229" b="-7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29DEFCE-8C9E-499A-BA26-12D5B3D5430E}"/>
              </a:ext>
            </a:extLst>
          </p:cNvPr>
          <p:cNvSpPr/>
          <p:nvPr/>
        </p:nvSpPr>
        <p:spPr bwMode="auto">
          <a:xfrm>
            <a:off x="11042948" y="11818620"/>
            <a:ext cx="8481060" cy="22631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EA4B1D-5DC7-455E-B9E3-DEC51FB100AB}"/>
              </a:ext>
            </a:extLst>
          </p:cNvPr>
          <p:cNvSpPr/>
          <p:nvPr/>
        </p:nvSpPr>
        <p:spPr>
          <a:xfrm>
            <a:off x="2209796" y="18321130"/>
            <a:ext cx="27096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591554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last CONV layer: Grad-CAM</a:t>
            </a:r>
            <a:endParaRPr lang="en-US" sz="10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29915-304D-4893-B013-775A36ADF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4"/>
          <a:stretch/>
        </p:blipFill>
        <p:spPr>
          <a:xfrm>
            <a:off x="4807235" y="3622357"/>
            <a:ext cx="27575178" cy="11853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F19C7E-6617-463F-8208-04B018034A67}"/>
              </a:ext>
            </a:extLst>
          </p:cNvPr>
          <p:cNvSpPr/>
          <p:nvPr/>
        </p:nvSpPr>
        <p:spPr bwMode="auto">
          <a:xfrm>
            <a:off x="7961915" y="10767060"/>
            <a:ext cx="6606540" cy="36118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627BD-2ED1-43C8-881A-715A7CE8E91B}"/>
              </a:ext>
            </a:extLst>
          </p:cNvPr>
          <p:cNvSpPr/>
          <p:nvPr/>
        </p:nvSpPr>
        <p:spPr bwMode="auto">
          <a:xfrm>
            <a:off x="4557343" y="5554980"/>
            <a:ext cx="10011112" cy="29489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4A3A-9D18-4B49-AA8E-83AA8CE9B046}"/>
              </a:ext>
            </a:extLst>
          </p:cNvPr>
          <p:cNvSpPr/>
          <p:nvPr/>
        </p:nvSpPr>
        <p:spPr bwMode="auto">
          <a:xfrm>
            <a:off x="4269241" y="11189970"/>
            <a:ext cx="3692674" cy="36118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A970810-D1E0-4B1D-AAE9-39A2299765B9}"/>
              </a:ext>
            </a:extLst>
          </p:cNvPr>
          <p:cNvSpPr/>
          <p:nvPr/>
        </p:nvSpPr>
        <p:spPr bwMode="auto">
          <a:xfrm rot="18619695">
            <a:off x="8729511" y="11386388"/>
            <a:ext cx="2537460" cy="77989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336A8-0E14-4FA0-BB52-BAA6D48B244E}"/>
              </a:ext>
            </a:extLst>
          </p:cNvPr>
          <p:cNvSpPr txBox="1"/>
          <p:nvPr/>
        </p:nvSpPr>
        <p:spPr>
          <a:xfrm>
            <a:off x="2246915" y="13167360"/>
            <a:ext cx="12138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all N activations after CONV modules, how can they be combined to indicate the model’s focus? 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206909C-3036-4826-9ED9-864B17E9775F}"/>
              </a:ext>
            </a:extLst>
          </p:cNvPr>
          <p:cNvSpPr/>
          <p:nvPr/>
        </p:nvSpPr>
        <p:spPr>
          <a:xfrm>
            <a:off x="32170655" y="4457700"/>
            <a:ext cx="1129730" cy="10767060"/>
          </a:xfrm>
          <a:prstGeom prst="rightBrac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D8CC-54BE-4E3E-A503-1ECD74561931}"/>
              </a:ext>
            </a:extLst>
          </p:cNvPr>
          <p:cNvSpPr txBox="1"/>
          <p:nvPr/>
        </p:nvSpPr>
        <p:spPr>
          <a:xfrm>
            <a:off x="33467040" y="9121140"/>
            <a:ext cx="267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</a:t>
            </a:r>
            <a:r>
              <a:rPr lang="en-US" dirty="0" err="1"/>
              <a:t>func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BEEBC-76D8-49C8-BEC9-6BAC6F07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160" y="15224760"/>
            <a:ext cx="9806940" cy="3950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8A86-4E01-4575-B663-DF6C2DCA6AC4}"/>
                  </a:ext>
                </a:extLst>
              </p:cNvPr>
              <p:cNvSpPr txBox="1"/>
              <p:nvPr/>
            </p:nvSpPr>
            <p:spPr>
              <a:xfrm>
                <a:off x="21374099" y="15752683"/>
                <a:ext cx="1349147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weighing coefficient for every activation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derivative of class score or loss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8A86-4E01-4575-B663-DF6C2DCA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099" y="15752683"/>
                <a:ext cx="13491471" cy="3416320"/>
              </a:xfrm>
              <a:prstGeom prst="rect">
                <a:avLst/>
              </a:prstGeom>
              <a:blipFill>
                <a:blip r:embed="rId4"/>
                <a:stretch>
                  <a:fillRect l="-2169" t="-4991" b="-1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3FA2493-5221-42B2-BA23-18CF1991AD81}"/>
              </a:ext>
            </a:extLst>
          </p:cNvPr>
          <p:cNvSpPr/>
          <p:nvPr/>
        </p:nvSpPr>
        <p:spPr>
          <a:xfrm>
            <a:off x="28000102" y="3996035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 score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3D6E5-669A-484A-914C-1FA6A9DB9E63}"/>
              </a:ext>
            </a:extLst>
          </p:cNvPr>
          <p:cNvSpPr/>
          <p:nvPr/>
        </p:nvSpPr>
        <p:spPr>
          <a:xfrm>
            <a:off x="3357844" y="18297615"/>
            <a:ext cx="1235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22567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last CONV layer: Grad-CAM</a:t>
            </a:r>
            <a:endParaRPr lang="en-US" sz="10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29915-304D-4893-B013-775A36ADF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4"/>
          <a:stretch/>
        </p:blipFill>
        <p:spPr>
          <a:xfrm>
            <a:off x="4807235" y="3622357"/>
            <a:ext cx="27575178" cy="11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5627BD-2ED1-43C8-881A-715A7CE8E91B}"/>
              </a:ext>
            </a:extLst>
          </p:cNvPr>
          <p:cNvSpPr/>
          <p:nvPr/>
        </p:nvSpPr>
        <p:spPr bwMode="auto">
          <a:xfrm>
            <a:off x="4557343" y="5837872"/>
            <a:ext cx="10011112" cy="26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206909C-3036-4826-9ED9-864B17E9775F}"/>
              </a:ext>
            </a:extLst>
          </p:cNvPr>
          <p:cNvSpPr/>
          <p:nvPr/>
        </p:nvSpPr>
        <p:spPr>
          <a:xfrm>
            <a:off x="32170655" y="4457700"/>
            <a:ext cx="1129730" cy="10767060"/>
          </a:xfrm>
          <a:prstGeom prst="rightBrac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D8CC-54BE-4E3E-A503-1ECD74561931}"/>
              </a:ext>
            </a:extLst>
          </p:cNvPr>
          <p:cNvSpPr txBox="1"/>
          <p:nvPr/>
        </p:nvSpPr>
        <p:spPr>
          <a:xfrm>
            <a:off x="33467040" y="9121140"/>
            <a:ext cx="267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</a:t>
            </a:r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FA2493-5221-42B2-BA23-18CF1991AD81}"/>
              </a:ext>
            </a:extLst>
          </p:cNvPr>
          <p:cNvSpPr/>
          <p:nvPr/>
        </p:nvSpPr>
        <p:spPr>
          <a:xfrm>
            <a:off x="28000102" y="3996035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 score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8A8F65-F4F2-4FA7-BC83-063A827B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14959016"/>
            <a:ext cx="11136782" cy="35290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23F302-13C2-42D6-AE5E-62A6EFA6ADDA}"/>
              </a:ext>
            </a:extLst>
          </p:cNvPr>
          <p:cNvSpPr/>
          <p:nvPr/>
        </p:nvSpPr>
        <p:spPr bwMode="auto">
          <a:xfrm>
            <a:off x="2341876" y="4869659"/>
            <a:ext cx="6482084" cy="26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0B3E1-1787-4BA0-952D-D84185C0A2B6}"/>
              </a:ext>
            </a:extLst>
          </p:cNvPr>
          <p:cNvSpPr txBox="1"/>
          <p:nvPr/>
        </p:nvSpPr>
        <p:spPr>
          <a:xfrm>
            <a:off x="15819120" y="15224760"/>
            <a:ext cx="143332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Weighted sum of activations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through a </a:t>
            </a:r>
            <a:r>
              <a:rPr lang="en-US" dirty="0" err="1"/>
              <a:t>ReLU</a:t>
            </a:r>
            <a:r>
              <a:rPr lang="en-US" dirty="0"/>
              <a:t>, since we want score to be high positive number for correct class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17E21D-615C-4DA6-A6F8-12813F2183CF}"/>
              </a:ext>
            </a:extLst>
          </p:cNvPr>
          <p:cNvSpPr/>
          <p:nvPr/>
        </p:nvSpPr>
        <p:spPr>
          <a:xfrm>
            <a:off x="3357844" y="18297615"/>
            <a:ext cx="1235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21115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last CONV layer: Grad-CAM</a:t>
            </a:r>
            <a:endParaRPr lang="en-US" sz="10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BD03F-B222-4EED-9F54-0D07C981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17"/>
          <a:stretch/>
        </p:blipFill>
        <p:spPr>
          <a:xfrm>
            <a:off x="1313176" y="3749040"/>
            <a:ext cx="16069912" cy="852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99F9F1-F25F-40EC-B3CA-52D0D7591B4F}"/>
              </a:ext>
            </a:extLst>
          </p:cNvPr>
          <p:cNvSpPr txBox="1"/>
          <p:nvPr/>
        </p:nvSpPr>
        <p:spPr>
          <a:xfrm>
            <a:off x="19613880" y="3749040"/>
            <a:ext cx="1618488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Gain popularity, especially in imaging applications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Flexible for many architectures using CNN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create visualization for activation outputs in the middle of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require interpolation to upsample the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BCA3D-F0DD-499B-B44E-063998EF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70" y="12280463"/>
            <a:ext cx="18554700" cy="80295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CA8C36-B244-4E7E-9E20-EFADC5F2CA40}"/>
              </a:ext>
            </a:extLst>
          </p:cNvPr>
          <p:cNvSpPr/>
          <p:nvPr/>
        </p:nvSpPr>
        <p:spPr>
          <a:xfrm>
            <a:off x="1686823" y="14507617"/>
            <a:ext cx="42796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7D9EE-79BE-4712-8D34-1D9F1347D0C2}"/>
              </a:ext>
            </a:extLst>
          </p:cNvPr>
          <p:cNvSpPr txBox="1"/>
          <p:nvPr/>
        </p:nvSpPr>
        <p:spPr>
          <a:xfrm>
            <a:off x="25420320" y="14507617"/>
            <a:ext cx="3223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</p:spTree>
    <p:extLst>
      <p:ext uri="{BB962C8B-B14F-4D97-AF65-F5344CB8AC3E}">
        <p14:creationId xmlns:p14="http://schemas.microsoft.com/office/powerpoint/2010/main" val="3239278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Other flavors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AABA0-944F-4D4A-86DA-318CB48B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5715000"/>
            <a:ext cx="32804100" cy="914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6FC979-3A06-4844-855C-A0A9723C3511}"/>
              </a:ext>
            </a:extLst>
          </p:cNvPr>
          <p:cNvSpPr/>
          <p:nvPr/>
        </p:nvSpPr>
        <p:spPr>
          <a:xfrm>
            <a:off x="11180370" y="15105995"/>
            <a:ext cx="138037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https://github.com/jacobgil/pytorch-grad-cam</a:t>
            </a:r>
          </a:p>
        </p:txBody>
      </p:sp>
    </p:spTree>
    <p:extLst>
      <p:ext uri="{BB962C8B-B14F-4D97-AF65-F5344CB8AC3E}">
        <p14:creationId xmlns:p14="http://schemas.microsoft.com/office/powerpoint/2010/main" val="50933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adversarial examples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C103E-E965-43B0-9715-FF2F774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" y="5379720"/>
            <a:ext cx="17667910" cy="10850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86EA1F-8797-4559-981B-F8873B8BA8C9}"/>
              </a:ext>
            </a:extLst>
          </p:cNvPr>
          <p:cNvSpPr/>
          <p:nvPr/>
        </p:nvSpPr>
        <p:spPr>
          <a:xfrm>
            <a:off x="2433316" y="17715184"/>
            <a:ext cx="264354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Detecting Adversarial Perturbations with Saliency. https://arxiv.org/pdf/1803.08773.pdf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3CAA0-7A1D-40E3-96EC-0B89705D5DB5}"/>
              </a:ext>
            </a:extLst>
          </p:cNvPr>
          <p:cNvSpPr/>
          <p:nvPr/>
        </p:nvSpPr>
        <p:spPr>
          <a:xfrm>
            <a:off x="20131928" y="9088696"/>
            <a:ext cx="14962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100% accuracy on detecting adversarial perturbations on MNIST dataset and show above 90% accuracy on CIFAR10.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AC748-7EA7-40F3-96C5-6F174A348DBD}"/>
              </a:ext>
            </a:extLst>
          </p:cNvPr>
          <p:cNvSpPr txBox="1"/>
          <p:nvPr/>
        </p:nvSpPr>
        <p:spPr>
          <a:xfrm>
            <a:off x="20131928" y="6001494"/>
            <a:ext cx="115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binary classifier to take both image and saliency map as inputs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F9F47-5D43-435A-8536-FD4ED4C7DD9C}"/>
              </a:ext>
            </a:extLst>
          </p:cNvPr>
          <p:cNvSpPr txBox="1"/>
          <p:nvPr/>
        </p:nvSpPr>
        <p:spPr>
          <a:xfrm>
            <a:off x="18859500" y="13098780"/>
            <a:ext cx="14036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Saliency map is derived from gradient </a:t>
            </a:r>
            <a:r>
              <a:rPr lang="en-US" dirty="0">
                <a:sym typeface="Wingdings" panose="05000000000000000000" pitchFamily="2" charset="2"/>
              </a:rPr>
              <a:t> can amplify the data shift to favor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18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can be useful</a:t>
            </a:r>
            <a:endParaRPr lang="en-US" dirty="0"/>
          </a:p>
        </p:txBody>
      </p:sp>
      <p:pic>
        <p:nvPicPr>
          <p:cNvPr id="18433" name="Picture 1" descr="Figure 4">
            <a:extLst>
              <a:ext uri="{FF2B5EF4-FFF2-40B4-BE49-F238E27FC236}">
                <a16:creationId xmlns:a16="http://schemas.microsoft.com/office/drawing/2014/main" id="{11D7E5D0-F9C6-471B-8E85-1FA80088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6" y="3996677"/>
            <a:ext cx="15590519" cy="141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A2EA3A-A9D1-4649-A46C-CD9D71EC7531}"/>
              </a:ext>
            </a:extLst>
          </p:cNvPr>
          <p:cNvSpPr txBox="1"/>
          <p:nvPr/>
        </p:nvSpPr>
        <p:spPr>
          <a:xfrm>
            <a:off x="21717000" y="5692140"/>
            <a:ext cx="706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pneumonia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24308-B876-47D1-9455-E9F1FA2CBF13}"/>
              </a:ext>
            </a:extLst>
          </p:cNvPr>
          <p:cNvSpPr txBox="1"/>
          <p:nvPr/>
        </p:nvSpPr>
        <p:spPr>
          <a:xfrm>
            <a:off x="21717000" y="11932920"/>
            <a:ext cx="8298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positive, recognize drainpipe on patient chest  x-ray as hotspot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20CA01-7F19-4CA4-BD46-4087C6DBA2D3}"/>
              </a:ext>
            </a:extLst>
          </p:cNvPr>
          <p:cNvSpPr/>
          <p:nvPr/>
        </p:nvSpPr>
        <p:spPr>
          <a:xfrm>
            <a:off x="4267196" y="18375600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222222"/>
                </a:solidFill>
                <a:latin typeface="-apple-system"/>
              </a:rPr>
              <a:t>Comparison of Deep Learning Approaches for Multi-Label Chest X-Ray Classification. </a:t>
            </a:r>
            <a:r>
              <a:rPr lang="en-US" sz="3600" dirty="0"/>
              <a:t>Scientific Reports volume 9, Article number: 6381 (2019)</a:t>
            </a:r>
            <a:endParaRPr lang="en-US" sz="3600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97813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can be useful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58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But use it with care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20CA01-7F19-4CA4-BD46-4087C6DBA2D3}"/>
              </a:ext>
            </a:extLst>
          </p:cNvPr>
          <p:cNvSpPr/>
          <p:nvPr/>
        </p:nvSpPr>
        <p:spPr>
          <a:xfrm>
            <a:off x="3924296" y="18421290"/>
            <a:ext cx="18288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800" dirty="0"/>
              <a:t>Deep learning saliency maps do not accurately highlight diagnostically relevant regions for medical image interpretation. </a:t>
            </a:r>
            <a:r>
              <a:rPr lang="en-US" sz="2800" dirty="0">
                <a:hlinkClick r:id="rId2"/>
              </a:rPr>
              <a:t>https://www.medrxiv.org/content/10.1101/2021.02.28.21252634v1.full</a:t>
            </a:r>
            <a:r>
              <a:rPr lang="en-US" sz="2800" dirty="0"/>
              <a:t>. March. 2021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6776A6F-D616-414C-ADAB-972E42001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96" y="3530111"/>
            <a:ext cx="14874240" cy="1445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D65518DA-8F85-43AB-B464-8D7EF422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3677727"/>
            <a:ext cx="17007840" cy="1490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92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Physical examples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16D868-8ED1-424A-B585-74BFB5DD6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3" b="33147"/>
          <a:stretch/>
        </p:blipFill>
        <p:spPr bwMode="auto">
          <a:xfrm>
            <a:off x="755844" y="4572000"/>
            <a:ext cx="34656830" cy="1175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730F12-5059-429E-AF26-BBEB4B84B37A}"/>
              </a:ext>
            </a:extLst>
          </p:cNvPr>
          <p:cNvSpPr/>
          <p:nvPr/>
        </p:nvSpPr>
        <p:spPr>
          <a:xfrm>
            <a:off x="2144022" y="18269129"/>
            <a:ext cx="27802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Lucida Grande"/>
              </a:rPr>
              <a:t>ShapeShifter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: Robust Physical Adversarial Attack on Faster R-CNN Object Detector. 2019. https://arxiv.org/abs/1804.05810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731270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Guided backprop</a:t>
            </a:r>
            <a:endParaRPr lang="en-US" dirty="0"/>
          </a:p>
        </p:txBody>
      </p:sp>
      <p:sp>
        <p:nvSpPr>
          <p:cNvPr id="5" name="AutoShape 4" descr="vgg16">
            <a:extLst>
              <a:ext uri="{FF2B5EF4-FFF2-40B4-BE49-F238E27FC236}">
                <a16:creationId xmlns:a16="http://schemas.microsoft.com/office/drawing/2014/main" id="{341171B9-00A6-479E-A37A-7232AC018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49940" y="9829800"/>
            <a:ext cx="14196060" cy="14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C2047-13A4-4E8C-BF01-265A5CE6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6" y="4411535"/>
            <a:ext cx="19715798" cy="117509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8B8512-0CFE-4E00-8FE3-7A75019F0D0C}"/>
              </a:ext>
            </a:extLst>
          </p:cNvPr>
          <p:cNvCxnSpPr>
            <a:cxnSpLocks/>
          </p:cNvCxnSpPr>
          <p:nvPr/>
        </p:nvCxnSpPr>
        <p:spPr>
          <a:xfrm flipV="1">
            <a:off x="12298680" y="10835640"/>
            <a:ext cx="0" cy="4194810"/>
          </a:xfrm>
          <a:prstGeom prst="straightConnector1">
            <a:avLst/>
          </a:prstGeom>
          <a:ln w="1016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BD64A1-F8D2-4E49-894E-3DF00670FF65}"/>
              </a:ext>
            </a:extLst>
          </p:cNvPr>
          <p:cNvCxnSpPr>
            <a:cxnSpLocks/>
          </p:cNvCxnSpPr>
          <p:nvPr/>
        </p:nvCxnSpPr>
        <p:spPr>
          <a:xfrm flipH="1">
            <a:off x="4663440" y="14984730"/>
            <a:ext cx="7635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26A08E-35BC-476E-A9F8-E053D8FE11E9}"/>
              </a:ext>
            </a:extLst>
          </p:cNvPr>
          <p:cNvSpPr txBox="1"/>
          <p:nvPr/>
        </p:nvSpPr>
        <p:spPr>
          <a:xfrm>
            <a:off x="23982994" y="6916846"/>
            <a:ext cx="1222724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one activation from a CONV layer, e.g. one value in 28x28x512 activation array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its gradient to input image 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Gradient magnitude shows the part of image content activating this neuron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A7914-CF5A-448B-A15C-4ECC923B83B5}"/>
              </a:ext>
            </a:extLst>
          </p:cNvPr>
          <p:cNvSpPr/>
          <p:nvPr/>
        </p:nvSpPr>
        <p:spPr>
          <a:xfrm>
            <a:off x="2354580" y="17790613"/>
            <a:ext cx="25946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91000"/>
                </a:solidFill>
                <a:latin typeface="Lora"/>
              </a:rPr>
              <a:t>Very Deep Convolutional Networks for Large-Scale Image Recognition. VGG 16</a:t>
            </a:r>
          </a:p>
          <a:p>
            <a:r>
              <a:rPr lang="en-US" sz="3600" dirty="0">
                <a:solidFill>
                  <a:srgbClr val="292929"/>
                </a:solidFill>
                <a:latin typeface="charter"/>
              </a:rPr>
              <a:t>Deep Inside Convolutional Networks: </a:t>
            </a:r>
            <a:r>
              <a:rPr lang="en-US" sz="3600" dirty="0" err="1">
                <a:solidFill>
                  <a:srgbClr val="292929"/>
                </a:solidFill>
                <a:latin typeface="charter"/>
              </a:rPr>
              <a:t>Visualising</a:t>
            </a:r>
            <a:r>
              <a:rPr lang="en-US" sz="3600" dirty="0">
                <a:solidFill>
                  <a:srgbClr val="292929"/>
                </a:solidFill>
                <a:latin typeface="charter"/>
              </a:rPr>
              <a:t> Image Classification Models and Saliency Maps. arXiv:1312.6034v2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165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Guided backprop</a:t>
            </a:r>
            <a:endParaRPr lang="en-US" dirty="0"/>
          </a:p>
        </p:txBody>
      </p:sp>
      <p:sp>
        <p:nvSpPr>
          <p:cNvPr id="5" name="AutoShape 4" descr="vgg16">
            <a:extLst>
              <a:ext uri="{FF2B5EF4-FFF2-40B4-BE49-F238E27FC236}">
                <a16:creationId xmlns:a16="http://schemas.microsoft.com/office/drawing/2014/main" id="{341171B9-00A6-479E-A37A-7232AC018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49940" y="9829800"/>
            <a:ext cx="14196060" cy="14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A7914-CF5A-448B-A15C-4ECC923B83B5}"/>
              </a:ext>
            </a:extLst>
          </p:cNvPr>
          <p:cNvSpPr/>
          <p:nvPr/>
        </p:nvSpPr>
        <p:spPr>
          <a:xfrm>
            <a:off x="2125980" y="18170836"/>
            <a:ext cx="11681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Striving for Simplicity: The All Convolutional Net. https://arxiv.org/abs/1412.6806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85AC4-4B55-42DC-8972-FE69D53A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287142"/>
            <a:ext cx="22924284" cy="11361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D2A2A-46E8-490E-934C-2ED7F52EDFC7}"/>
              </a:ext>
            </a:extLst>
          </p:cNvPr>
          <p:cNvSpPr txBox="1"/>
          <p:nvPr/>
        </p:nvSpPr>
        <p:spPr>
          <a:xfrm>
            <a:off x="24551640" y="7840980"/>
            <a:ext cx="1065276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Improve the localization of class object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Change is on </a:t>
            </a:r>
            <a:r>
              <a:rPr lang="en-US" dirty="0" err="1"/>
              <a:t>ReLU</a:t>
            </a:r>
            <a:r>
              <a:rPr lang="en-US" dirty="0"/>
              <a:t>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backprop through </a:t>
            </a:r>
            <a:r>
              <a:rPr lang="en-US" dirty="0" err="1"/>
              <a:t>ReLU</a:t>
            </a:r>
            <a:r>
              <a:rPr lang="en-US" dirty="0"/>
              <a:t> layer if input value is positive and gradient is positive</a:t>
            </a:r>
          </a:p>
        </p:txBody>
      </p:sp>
    </p:spTree>
    <p:extLst>
      <p:ext uri="{BB962C8B-B14F-4D97-AF65-F5344CB8AC3E}">
        <p14:creationId xmlns:p14="http://schemas.microsoft.com/office/powerpoint/2010/main" val="1260416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Guided backprop</a:t>
            </a:r>
            <a:endParaRPr lang="en-US" dirty="0"/>
          </a:p>
        </p:txBody>
      </p:sp>
      <p:sp>
        <p:nvSpPr>
          <p:cNvPr id="5" name="AutoShape 4" descr="vgg16">
            <a:extLst>
              <a:ext uri="{FF2B5EF4-FFF2-40B4-BE49-F238E27FC236}">
                <a16:creationId xmlns:a16="http://schemas.microsoft.com/office/drawing/2014/main" id="{341171B9-00A6-479E-A37A-7232AC018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49940" y="9829800"/>
            <a:ext cx="14196060" cy="14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A7914-CF5A-448B-A15C-4ECC923B83B5}"/>
              </a:ext>
            </a:extLst>
          </p:cNvPr>
          <p:cNvSpPr/>
          <p:nvPr/>
        </p:nvSpPr>
        <p:spPr>
          <a:xfrm>
            <a:off x="2125980" y="18170836"/>
            <a:ext cx="11681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Striving for Simplicity: The All Convolutional Net. https://arxiv.org/abs/1412.6806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584AA-09F7-42B0-ACED-D56536A0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20" y="3639330"/>
            <a:ext cx="21480780" cy="13940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A04DAE-3ED9-43E6-8BB4-80529CAF82B6}"/>
              </a:ext>
            </a:extLst>
          </p:cNvPr>
          <p:cNvSpPr txBox="1"/>
          <p:nvPr/>
        </p:nvSpPr>
        <p:spPr>
          <a:xfrm>
            <a:off x="27386280" y="6751458"/>
            <a:ext cx="422910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529E7-6126-457A-8935-FD9BF37FB5EB}"/>
              </a:ext>
            </a:extLst>
          </p:cNvPr>
          <p:cNvSpPr txBox="1"/>
          <p:nvPr/>
        </p:nvSpPr>
        <p:spPr>
          <a:xfrm>
            <a:off x="27386280" y="13243698"/>
            <a:ext cx="422910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conv9</a:t>
            </a:r>
          </a:p>
        </p:txBody>
      </p:sp>
    </p:spTree>
    <p:extLst>
      <p:ext uri="{BB962C8B-B14F-4D97-AF65-F5344CB8AC3E}">
        <p14:creationId xmlns:p14="http://schemas.microsoft.com/office/powerpoint/2010/main" val="1593897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Ascending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FD0F-40B0-4D63-9E9D-B6E0EE642CC2}"/>
              </a:ext>
            </a:extLst>
          </p:cNvPr>
          <p:cNvSpPr txBox="1"/>
          <p:nvPr/>
        </p:nvSpPr>
        <p:spPr>
          <a:xfrm>
            <a:off x="3360420" y="3771900"/>
            <a:ext cx="22905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Global explanation of the trained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Generate an image to maximize a specific class core or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36BD7-5ED5-4E0B-85AB-C1C5B0B7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9" y="9578340"/>
            <a:ext cx="11507022" cy="2589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804CE-8DD9-4B4D-A64B-65AE61B9F52C}"/>
              </a:ext>
            </a:extLst>
          </p:cNvPr>
          <p:cNvSpPr txBox="1"/>
          <p:nvPr/>
        </p:nvSpPr>
        <p:spPr>
          <a:xfrm>
            <a:off x="6392769" y="13470440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2B65A-2700-4802-9CD6-F7415496DF37}"/>
              </a:ext>
            </a:extLst>
          </p:cNvPr>
          <p:cNvSpPr txBox="1"/>
          <p:nvPr/>
        </p:nvSpPr>
        <p:spPr>
          <a:xfrm>
            <a:off x="13136469" y="13584741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E274F9-1801-4E52-872A-246C57CF4B37}"/>
              </a:ext>
            </a:extLst>
          </p:cNvPr>
          <p:cNvCxnSpPr/>
          <p:nvPr/>
        </p:nvCxnSpPr>
        <p:spPr>
          <a:xfrm flipV="1">
            <a:off x="8564469" y="11435900"/>
            <a:ext cx="1028700" cy="20345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53A7BC-A66E-4716-9878-8E6AC92FA93A}"/>
              </a:ext>
            </a:extLst>
          </p:cNvPr>
          <p:cNvCxnSpPr>
            <a:cxnSpLocks/>
          </p:cNvCxnSpPr>
          <p:nvPr/>
        </p:nvCxnSpPr>
        <p:spPr>
          <a:xfrm flipH="1" flipV="1">
            <a:off x="14035629" y="11486086"/>
            <a:ext cx="1935480" cy="198435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ADBA0A-D81E-402C-B309-3D1607707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0608" y="6326320"/>
            <a:ext cx="15113137" cy="109558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FC998C-CA5F-417C-9A0B-533E09607366}"/>
              </a:ext>
            </a:extLst>
          </p:cNvPr>
          <p:cNvSpPr txBox="1"/>
          <p:nvPr/>
        </p:nvSpPr>
        <p:spPr>
          <a:xfrm>
            <a:off x="2811780" y="15430500"/>
            <a:ext cx="13159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x=0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Update x with gradient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A318-C368-4718-B7A8-EF54FA964330}"/>
              </a:ext>
            </a:extLst>
          </p:cNvPr>
          <p:cNvSpPr/>
          <p:nvPr/>
        </p:nvSpPr>
        <p:spPr>
          <a:xfrm>
            <a:off x="2059936" y="18236835"/>
            <a:ext cx="24206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Deep Inside Convolutional Networks: </a:t>
            </a:r>
            <a:r>
              <a:rPr lang="en-US" sz="2800" dirty="0" err="1">
                <a:solidFill>
                  <a:srgbClr val="000000"/>
                </a:solidFill>
                <a:latin typeface="Lucida Grande"/>
              </a:rPr>
              <a:t>Visualising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 Image Classification Models and Saliency Maps. https://arxiv.org/abs/1312.6034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113017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Ascending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FD0F-40B0-4D63-9E9D-B6E0EE642CC2}"/>
              </a:ext>
            </a:extLst>
          </p:cNvPr>
          <p:cNvSpPr txBox="1"/>
          <p:nvPr/>
        </p:nvSpPr>
        <p:spPr>
          <a:xfrm>
            <a:off x="3360420" y="3771900"/>
            <a:ext cx="3079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Same scheme can be used to compute images to maximize an intermediate neuron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A318-C368-4718-B7A8-EF54FA964330}"/>
              </a:ext>
            </a:extLst>
          </p:cNvPr>
          <p:cNvSpPr/>
          <p:nvPr/>
        </p:nvSpPr>
        <p:spPr>
          <a:xfrm>
            <a:off x="2059936" y="18236835"/>
            <a:ext cx="24206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Understanding Neural Networks Through Deep Visualization. https://arxiv.org/abs/1506.06579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BEF6-629D-4195-901A-AB066509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067" y="5495324"/>
            <a:ext cx="22679025" cy="529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39EC-6FE9-4993-9F43-04B6E3562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25"/>
          <a:stretch/>
        </p:blipFill>
        <p:spPr>
          <a:xfrm>
            <a:off x="6216967" y="12140841"/>
            <a:ext cx="22526625" cy="1647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7A36E-0783-4B6F-A3D8-D7898680E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94" r="34958"/>
          <a:stretch/>
        </p:blipFill>
        <p:spPr>
          <a:xfrm>
            <a:off x="1507807" y="14865050"/>
            <a:ext cx="29536073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47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Physical examples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30F12-5059-429E-AF26-BBEB4B84B37A}"/>
              </a:ext>
            </a:extLst>
          </p:cNvPr>
          <p:cNvSpPr/>
          <p:nvPr/>
        </p:nvSpPr>
        <p:spPr>
          <a:xfrm>
            <a:off x="14534143" y="19210198"/>
            <a:ext cx="124863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Adversarial examples in the physical world</a:t>
            </a:r>
            <a:r>
              <a:rPr lang="en-US" sz="2200" dirty="0">
                <a:solidFill>
                  <a:srgbClr val="000000"/>
                </a:solidFill>
                <a:latin typeface="Lucida Grande"/>
              </a:rPr>
              <a:t>.  2017. https://arxiv.org/abs/1607.02533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D59E-C564-4F92-A39D-5AA31C6EFE12}"/>
              </a:ext>
            </a:extLst>
          </p:cNvPr>
          <p:cNvSpPr/>
          <p:nvPr/>
        </p:nvSpPr>
        <p:spPr>
          <a:xfrm>
            <a:off x="3904242" y="19026634"/>
            <a:ext cx="9802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https://youtu.be/zQ_uMenoBCk</a:t>
            </a:r>
          </a:p>
        </p:txBody>
      </p:sp>
      <p:pic>
        <p:nvPicPr>
          <p:cNvPr id="6" name="Online Media 5" title="Adversarial Examples In The Physical World - Demo">
            <a:hlinkClick r:id="" action="ppaction://media"/>
            <a:extLst>
              <a:ext uri="{FF2B5EF4-FFF2-40B4-BE49-F238E27FC236}">
                <a16:creationId xmlns:a16="http://schemas.microsoft.com/office/drawing/2014/main" id="{094F60CD-44BB-4FAE-9CC5-108EEDAC41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67196" y="3135287"/>
            <a:ext cx="27965404" cy="158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B5163A7-9167-461B-A9B3-2D185C0E2E5E}"/>
              </a:ext>
            </a:extLst>
          </p:cNvPr>
          <p:cNvSpPr/>
          <p:nvPr/>
        </p:nvSpPr>
        <p:spPr bwMode="auto">
          <a:xfrm>
            <a:off x="4526280" y="6652260"/>
            <a:ext cx="15704820" cy="11109960"/>
          </a:xfrm>
          <a:prstGeom prst="ellips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18B1F7-C2F9-477E-8057-4BC57B330377}"/>
              </a:ext>
            </a:extLst>
          </p:cNvPr>
          <p:cNvSpPr/>
          <p:nvPr/>
        </p:nvSpPr>
        <p:spPr bwMode="auto">
          <a:xfrm>
            <a:off x="8892540" y="11147592"/>
            <a:ext cx="9841230" cy="5399986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dirty="0">
                <a:latin typeface="Arial"/>
              </a:rPr>
              <a:t>Images have real looking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Intuition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BC033-9FD1-486E-BA07-A9FB8FFECBDC}"/>
                  </a:ext>
                </a:extLst>
              </p:cNvPr>
              <p:cNvSpPr txBox="1"/>
              <p:nvPr/>
            </p:nvSpPr>
            <p:spPr>
              <a:xfrm>
                <a:off x="7749540" y="17698640"/>
                <a:ext cx="1417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images,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BC033-9FD1-486E-BA07-A9FB8FFEC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540" y="17698640"/>
                <a:ext cx="14173200" cy="923330"/>
              </a:xfrm>
              <a:prstGeom prst="rect">
                <a:avLst/>
              </a:prstGeom>
              <a:blipFill>
                <a:blip r:embed="rId2"/>
                <a:stretch>
                  <a:fillRect l="-2280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CA3FCC6-5DF3-45BA-831A-F71AD5B6B12F}"/>
              </a:ext>
            </a:extLst>
          </p:cNvPr>
          <p:cNvSpPr/>
          <p:nvPr/>
        </p:nvSpPr>
        <p:spPr bwMode="auto">
          <a:xfrm>
            <a:off x="10264140" y="7818120"/>
            <a:ext cx="342900" cy="3429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91368C-85C5-4D19-9067-70A787BF7653}"/>
              </a:ext>
            </a:extLst>
          </p:cNvPr>
          <p:cNvCxnSpPr/>
          <p:nvPr/>
        </p:nvCxnSpPr>
        <p:spPr>
          <a:xfrm flipH="1">
            <a:off x="10607040" y="5966460"/>
            <a:ext cx="1234440" cy="185166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808E3A5-1F79-4200-BEE0-47AF98F0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480" y="3657606"/>
            <a:ext cx="2284340" cy="2285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B741E1-26B5-4CD4-B832-CE547C611F6A}"/>
              </a:ext>
            </a:extLst>
          </p:cNvPr>
          <p:cNvSpPr txBox="1"/>
          <p:nvPr/>
        </p:nvSpPr>
        <p:spPr>
          <a:xfrm>
            <a:off x="14378940" y="3657606"/>
            <a:ext cx="1803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random sample will not be a real image …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3DC77B-4117-404A-BFE1-7C8E99480FE1}"/>
              </a:ext>
            </a:extLst>
          </p:cNvPr>
          <p:cNvSpPr/>
          <p:nvPr/>
        </p:nvSpPr>
        <p:spPr bwMode="auto">
          <a:xfrm>
            <a:off x="12275820" y="11889591"/>
            <a:ext cx="6012180" cy="3815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real images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77BE87-FAA8-494C-B891-B04867A81E4B}"/>
              </a:ext>
            </a:extLst>
          </p:cNvPr>
          <p:cNvSpPr/>
          <p:nvPr/>
        </p:nvSpPr>
        <p:spPr bwMode="auto">
          <a:xfrm rot="1087502">
            <a:off x="15281910" y="9628574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pandas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B2796A-FCB2-4AC0-82AB-F1F9F168E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789"/>
          <a:stretch/>
        </p:blipFill>
        <p:spPr>
          <a:xfrm>
            <a:off x="16143687" y="12169412"/>
            <a:ext cx="578403" cy="576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E4D29A-9D7E-4EB4-8A89-0B69736ABE8E}"/>
              </a:ext>
            </a:extLst>
          </p:cNvPr>
          <p:cNvSpPr txBox="1"/>
          <p:nvPr/>
        </p:nvSpPr>
        <p:spPr>
          <a:xfrm>
            <a:off x="21922740" y="6995160"/>
            <a:ext cx="139446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fits the very limited data manifold in vast sample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behavior can change drastically beyond the data  manifold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is to find the perturbation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C67220-2B50-4ECD-9919-F65167C0832D}"/>
              </a:ext>
            </a:extLst>
          </p:cNvPr>
          <p:cNvSpPr/>
          <p:nvPr/>
        </p:nvSpPr>
        <p:spPr bwMode="auto">
          <a:xfrm rot="20238640">
            <a:off x="11841361" y="10050651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gibbon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558E6A-1D14-45C5-93D7-28AEE4898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789"/>
          <a:stretch/>
        </p:blipFill>
        <p:spPr>
          <a:xfrm>
            <a:off x="13490289" y="12423059"/>
            <a:ext cx="578403" cy="57653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861E41-880A-446D-8F3E-66C91EE41426}"/>
              </a:ext>
            </a:extLst>
          </p:cNvPr>
          <p:cNvCxnSpPr>
            <a:cxnSpLocks/>
          </p:cNvCxnSpPr>
          <p:nvPr/>
        </p:nvCxnSpPr>
        <p:spPr>
          <a:xfrm flipH="1" flipV="1">
            <a:off x="16722090" y="12745946"/>
            <a:ext cx="3396224" cy="24112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0F0730A-9AB4-419D-9DE2-F96E6D1A4D36}"/>
              </a:ext>
            </a:extLst>
          </p:cNvPr>
          <p:cNvSpPr txBox="1"/>
          <p:nvPr/>
        </p:nvSpPr>
        <p:spPr>
          <a:xfrm>
            <a:off x="20467679" y="14645513"/>
            <a:ext cx="6347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panda image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C91E9-5DA5-4C17-AF16-9F3A52702AA8}"/>
              </a:ext>
            </a:extLst>
          </p:cNvPr>
          <p:cNvCxnSpPr>
            <a:cxnSpLocks/>
          </p:cNvCxnSpPr>
          <p:nvPr/>
        </p:nvCxnSpPr>
        <p:spPr>
          <a:xfrm flipH="1" flipV="1">
            <a:off x="14125820" y="12826647"/>
            <a:ext cx="6586170" cy="431922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908C6C-3CBF-4331-8365-6BB1ADC8C485}"/>
              </a:ext>
            </a:extLst>
          </p:cNvPr>
          <p:cNvSpPr txBox="1"/>
          <p:nvPr/>
        </p:nvSpPr>
        <p:spPr>
          <a:xfrm>
            <a:off x="20949709" y="16775310"/>
            <a:ext cx="6347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Perturbed panda image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AFBCE9-F512-4F66-9BC7-F0C4E0DADFA2}"/>
              </a:ext>
            </a:extLst>
          </p:cNvPr>
          <p:cNvCxnSpPr>
            <a:cxnSpLocks/>
          </p:cNvCxnSpPr>
          <p:nvPr/>
        </p:nvCxnSpPr>
        <p:spPr>
          <a:xfrm flipH="1">
            <a:off x="13779490" y="12527234"/>
            <a:ext cx="2613410" cy="13717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87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0" grpId="0" animBg="1"/>
      <p:bldP spid="14" grpId="0"/>
      <p:bldP spid="15" grpId="0" animBg="1"/>
      <p:bldP spid="16" grpId="0" animBg="1"/>
      <p:bldP spid="18" grpId="0"/>
      <p:bldP spid="20" grpId="0" animBg="1"/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Create adversarial examples </a:t>
            </a:r>
            <a:endParaRPr lang="en-US" dirty="0"/>
          </a:p>
        </p:txBody>
      </p:sp>
      <p:pic>
        <p:nvPicPr>
          <p:cNvPr id="2050" name="Picture 2" descr="How Many Giant Pandas Are Left in the World? | Reader's Digest">
            <a:extLst>
              <a:ext uri="{FF2B5EF4-FFF2-40B4-BE49-F238E27FC236}">
                <a16:creationId xmlns:a16="http://schemas.microsoft.com/office/drawing/2014/main" id="{80B8EC35-48DB-4AC9-BA39-4CE7A77A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333" y="5712335"/>
            <a:ext cx="2064067" cy="20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7DC9A5-619D-4D73-8C13-2DF913B0E5D9}"/>
              </a:ext>
            </a:extLst>
          </p:cNvPr>
          <p:cNvSpPr/>
          <p:nvPr/>
        </p:nvSpPr>
        <p:spPr>
          <a:xfrm>
            <a:off x="2148840" y="1827951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https://www.rd.com/wp-content/uploads/2020/03/GettyImages-1060486568.jpg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A8E6AE-A2BF-45DF-95F1-DB9DE7148A36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12344400" y="6744369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4EB2BF5-FE69-49A2-8B5F-8A2B5953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907" y="4914476"/>
            <a:ext cx="4440182" cy="36597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791034-8411-445C-804B-A031F952A13F}"/>
              </a:ext>
            </a:extLst>
          </p:cNvPr>
          <p:cNvCxnSpPr>
            <a:cxnSpLocks/>
          </p:cNvCxnSpPr>
          <p:nvPr/>
        </p:nvCxnSpPr>
        <p:spPr>
          <a:xfrm>
            <a:off x="18940089" y="6950109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274F18-3F5D-48ED-A489-E0E5A9F086C5}"/>
              </a:ext>
            </a:extLst>
          </p:cNvPr>
          <p:cNvSpPr txBox="1"/>
          <p:nvPr/>
        </p:nvSpPr>
        <p:spPr>
          <a:xfrm>
            <a:off x="22219920" y="4055523"/>
            <a:ext cx="445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58F09-FD95-4226-8D41-C42D62BAC160}"/>
                  </a:ext>
                </a:extLst>
              </p:cNvPr>
              <p:cNvSpPr txBox="1"/>
              <p:nvPr/>
            </p:nvSpPr>
            <p:spPr>
              <a:xfrm>
                <a:off x="21235692" y="5571037"/>
                <a:ext cx="6946582" cy="306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0.0011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𝑝𝑎𝑛𝑑𝑎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𝑔𝑖𝑏𝑏𝑜𝑛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0.6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0.002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58F09-FD95-4226-8D41-C42D62BAC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5692" y="5571037"/>
                <a:ext cx="6946582" cy="3061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BC6100A-4080-4D68-832C-707857A5EA27}"/>
              </a:ext>
            </a:extLst>
          </p:cNvPr>
          <p:cNvSpPr txBox="1"/>
          <p:nvPr/>
        </p:nvSpPr>
        <p:spPr>
          <a:xfrm>
            <a:off x="2514600" y="9646920"/>
            <a:ext cx="2023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the model to output a specific class, e.g. gibbon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6781FC-8573-42C9-B248-DC7CD7EC3E69}"/>
                  </a:ext>
                </a:extLst>
              </p:cNvPr>
              <p:cNvSpPr txBox="1"/>
              <p:nvPr/>
            </p:nvSpPr>
            <p:spPr>
              <a:xfrm>
                <a:off x="5445278" y="12440768"/>
                <a:ext cx="5847562" cy="306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𝑝𝑎𝑛𝑑𝑎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𝑔𝑖𝑏𝑏𝑜𝑛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1.0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6781FC-8573-42C9-B248-DC7CD7EC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278" y="12440768"/>
                <a:ext cx="5847562" cy="3061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36C67E-CBF8-4EDB-9E08-8196A713D308}"/>
                  </a:ext>
                </a:extLst>
              </p:cNvPr>
              <p:cNvSpPr txBox="1"/>
              <p:nvPr/>
            </p:nvSpPr>
            <p:spPr>
              <a:xfrm>
                <a:off x="13784579" y="11020984"/>
                <a:ext cx="206009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loss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e.g. the cross-entropy loss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36C67E-CBF8-4EDB-9E08-8196A713D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579" y="11020984"/>
                <a:ext cx="20600931" cy="923330"/>
              </a:xfrm>
              <a:prstGeom prst="rect">
                <a:avLst/>
              </a:prstGeom>
              <a:blipFill>
                <a:blip r:embed="rId6"/>
                <a:stretch>
                  <a:fillRect l="-1568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EC8B03-648D-4F5E-9DFC-4B425F66824C}"/>
                  </a:ext>
                </a:extLst>
              </p:cNvPr>
              <p:cNvSpPr txBox="1"/>
              <p:nvPr/>
            </p:nvSpPr>
            <p:spPr>
              <a:xfrm>
                <a:off x="16731970" y="12087576"/>
                <a:ext cx="11394273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𝑔𝑖𝑏𝑏𝑜𝑛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𝑔𝑖𝑏𝑏𝑜𝑛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EC8B03-648D-4F5E-9DFC-4B425F66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1970" y="12087576"/>
                <a:ext cx="11394273" cy="233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11D167-C101-4A86-B31B-4D32BC4250DB}"/>
              </a:ext>
            </a:extLst>
          </p:cNvPr>
          <p:cNvSpPr txBox="1"/>
          <p:nvPr/>
        </p:nvSpPr>
        <p:spPr>
          <a:xfrm>
            <a:off x="13784578" y="14811044"/>
            <a:ext cx="2060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target is to change image,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35F0E-1229-46FA-AB9A-1ECD4BDD511C}"/>
                  </a:ext>
                </a:extLst>
              </p:cNvPr>
              <p:cNvSpPr/>
              <p:nvPr/>
            </p:nvSpPr>
            <p:spPr>
              <a:xfrm>
                <a:off x="10949125" y="7650932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35F0E-1229-46FA-AB9A-1ECD4BDD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9125" y="7650932"/>
                <a:ext cx="766684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51EEB3-9B51-424D-807E-08F87E68F1E2}"/>
                  </a:ext>
                </a:extLst>
              </p:cNvPr>
              <p:cNvSpPr/>
              <p:nvPr/>
            </p:nvSpPr>
            <p:spPr>
              <a:xfrm>
                <a:off x="17006290" y="16054659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51EEB3-9B51-424D-807E-08F87E68F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290" y="16054659"/>
                <a:ext cx="4770345" cy="1672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33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Create adversarial examples for visual assurance 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/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B332A6-5954-4DA8-B420-C8BB9B7AB86F}"/>
              </a:ext>
            </a:extLst>
          </p:cNvPr>
          <p:cNvSpPr txBox="1"/>
          <p:nvPr/>
        </p:nvSpPr>
        <p:spPr>
          <a:xfrm>
            <a:off x="13532747" y="3915999"/>
            <a:ext cx="16893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the image until the model outputs required class classification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B2ADCF-2601-483E-B406-3D7D2A816755}"/>
              </a:ext>
            </a:extLst>
          </p:cNvPr>
          <p:cNvSpPr/>
          <p:nvPr/>
        </p:nvSpPr>
        <p:spPr bwMode="auto">
          <a:xfrm>
            <a:off x="2583180" y="6972254"/>
            <a:ext cx="15704820" cy="11109960"/>
          </a:xfrm>
          <a:prstGeom prst="ellips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679608-7153-4531-9A0B-9F14BDC4A973}"/>
              </a:ext>
            </a:extLst>
          </p:cNvPr>
          <p:cNvSpPr/>
          <p:nvPr/>
        </p:nvSpPr>
        <p:spPr bwMode="auto">
          <a:xfrm>
            <a:off x="6949440" y="11467586"/>
            <a:ext cx="9841230" cy="5399986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dirty="0">
                <a:latin typeface="Arial"/>
              </a:rPr>
              <a:t>Images have real looking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645BDC-D62A-4728-9A58-98E034CF5D6C}"/>
              </a:ext>
            </a:extLst>
          </p:cNvPr>
          <p:cNvSpPr/>
          <p:nvPr/>
        </p:nvSpPr>
        <p:spPr bwMode="auto">
          <a:xfrm>
            <a:off x="10332720" y="12209585"/>
            <a:ext cx="6012180" cy="3815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real images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808C4F-1642-4FDC-92C5-609731C6F46E}"/>
              </a:ext>
            </a:extLst>
          </p:cNvPr>
          <p:cNvSpPr/>
          <p:nvPr/>
        </p:nvSpPr>
        <p:spPr bwMode="auto">
          <a:xfrm rot="1087502">
            <a:off x="13338810" y="9948568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pandas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DEE3C-F08A-4283-9B45-2E361402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4200587" y="12489406"/>
            <a:ext cx="578403" cy="57653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46E18D5-FCE2-4550-85C3-CC4C2845A826}"/>
              </a:ext>
            </a:extLst>
          </p:cNvPr>
          <p:cNvSpPr/>
          <p:nvPr/>
        </p:nvSpPr>
        <p:spPr bwMode="auto">
          <a:xfrm rot="20238640">
            <a:off x="9898261" y="10370645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gibbon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24532-BBE1-44F1-BFF3-DCBE620E1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1547189" y="12743053"/>
            <a:ext cx="578403" cy="5765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09314-A956-49C1-9896-45927B5A0582}"/>
              </a:ext>
            </a:extLst>
          </p:cNvPr>
          <p:cNvCxnSpPr>
            <a:cxnSpLocks/>
          </p:cNvCxnSpPr>
          <p:nvPr/>
        </p:nvCxnSpPr>
        <p:spPr>
          <a:xfrm flipH="1">
            <a:off x="11836390" y="12847228"/>
            <a:ext cx="2613410" cy="13717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826B635-B9ED-4883-B217-38122B11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7" y="10543867"/>
            <a:ext cx="822674" cy="8229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D9A391-DBA6-46FA-8A36-8FFCB1B81692}"/>
              </a:ext>
            </a:extLst>
          </p:cNvPr>
          <p:cNvCxnSpPr>
            <a:cxnSpLocks/>
          </p:cNvCxnSpPr>
          <p:nvPr/>
        </p:nvCxnSpPr>
        <p:spPr>
          <a:xfrm flipH="1" flipV="1">
            <a:off x="11079216" y="10856182"/>
            <a:ext cx="3187618" cy="1921491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8C8D45-1D94-45A9-AD4E-62D6319F86C8}"/>
              </a:ext>
            </a:extLst>
          </p:cNvPr>
          <p:cNvSpPr txBox="1"/>
          <p:nvPr/>
        </p:nvSpPr>
        <p:spPr>
          <a:xfrm>
            <a:off x="19225260" y="6088859"/>
            <a:ext cx="151831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to get real looking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May not be close to a panda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you are the attacker …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DFA9EE-20E0-4446-A1BE-0ED501DCB0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84"/>
          <a:stretch/>
        </p:blipFill>
        <p:spPr>
          <a:xfrm>
            <a:off x="21003316" y="10789524"/>
            <a:ext cx="11942967" cy="72926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135DC5-67EA-4883-B140-D1E4CCC64741}"/>
              </a:ext>
            </a:extLst>
          </p:cNvPr>
          <p:cNvSpPr/>
          <p:nvPr/>
        </p:nvSpPr>
        <p:spPr>
          <a:xfrm>
            <a:off x="22963383" y="17866770"/>
            <a:ext cx="95502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Lucida Grande"/>
              </a:rPr>
              <a:t>Are adversarial examples inevitable? 2020. https://arxiv.org/abs/1809.02104</a:t>
            </a:r>
            <a:endParaRPr lang="en-US" sz="2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878814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23785</TotalTime>
  <Words>2770</Words>
  <Application>Microsoft Office PowerPoint</Application>
  <PresentationFormat>Custom</PresentationFormat>
  <Paragraphs>445</Paragraphs>
  <Slides>55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-apple-system</vt:lpstr>
      <vt:lpstr>charter</vt:lpstr>
      <vt:lpstr>Lora</vt:lpstr>
      <vt:lpstr>Lucida Grande</vt:lpstr>
      <vt:lpstr>Open Sans</vt:lpstr>
      <vt:lpstr>Rubik-Medium</vt:lpstr>
      <vt:lpstr>Arial</vt:lpstr>
      <vt:lpstr>Avenir Next LT Pro</vt:lpstr>
      <vt:lpstr>Calibri</vt:lpstr>
      <vt:lpstr>Cambria Math</vt:lpstr>
      <vt:lpstr>Wingdings</vt:lpstr>
      <vt:lpstr>Office Theme</vt:lpstr>
      <vt:lpstr>PowerPoint Presentation</vt:lpstr>
      <vt:lpstr>Outline</vt:lpstr>
      <vt:lpstr>Neural networks can be hacked</vt:lpstr>
      <vt:lpstr>Negative examples</vt:lpstr>
      <vt:lpstr>Physical examples</vt:lpstr>
      <vt:lpstr>Physical examples</vt:lpstr>
      <vt:lpstr>Intuition</vt:lpstr>
      <vt:lpstr>Create adversarial examples </vt:lpstr>
      <vt:lpstr>Create adversarial examples for visual assurance </vt:lpstr>
      <vt:lpstr>Create adversarial examples for visual assurance </vt:lpstr>
      <vt:lpstr>Iterative method to create adversarial examples</vt:lpstr>
      <vt:lpstr>Intuition from simple model: dimensionality</vt:lpstr>
      <vt:lpstr>Fast gradient sign method</vt:lpstr>
      <vt:lpstr>Intuition from the fast gradient sign method</vt:lpstr>
      <vt:lpstr>Intuition from the fast gradient sign method</vt:lpstr>
      <vt:lpstr>Adversarial examples with transferability </vt:lpstr>
      <vt:lpstr>Adversarial black box attacking</vt:lpstr>
      <vt:lpstr>Adversarial training</vt:lpstr>
      <vt:lpstr>Attacking methods advance</vt:lpstr>
      <vt:lpstr>Outline</vt:lpstr>
      <vt:lpstr>Motivation</vt:lpstr>
      <vt:lpstr>Motivation</vt:lpstr>
      <vt:lpstr>Motivation</vt:lpstr>
      <vt:lpstr>Motivation</vt:lpstr>
      <vt:lpstr>Motivation</vt:lpstr>
      <vt:lpstr>Simple models are more interpretable</vt:lpstr>
      <vt:lpstr>First layer weights</vt:lpstr>
      <vt:lpstr>Activation and corresponding image patches</vt:lpstr>
      <vt:lpstr>Deeper layers focus on higher level content</vt:lpstr>
      <vt:lpstr>Deeper layers focus on higher level content</vt:lpstr>
      <vt:lpstr>Output layer : compact representation</vt:lpstr>
      <vt:lpstr>Output layer : nonlinear feature extraction</vt:lpstr>
      <vt:lpstr>Output layer : nonlinear feature extraction</vt:lpstr>
      <vt:lpstr>End-to-end visualization: Occlusion</vt:lpstr>
      <vt:lpstr>Saliency map for classification: Class Activation map</vt:lpstr>
      <vt:lpstr>Saliency map for classification</vt:lpstr>
      <vt:lpstr>Saliency map with MonteCarlo</vt:lpstr>
      <vt:lpstr>Saliency map with MonteCarlo</vt:lpstr>
      <vt:lpstr>Saliency map for segmentation</vt:lpstr>
      <vt:lpstr>Saliency map for segmentation</vt:lpstr>
      <vt:lpstr>Saliency map on the CONV layer: Grad-CAM</vt:lpstr>
      <vt:lpstr>Saliency map on the last CONV layer: Grad-CAM</vt:lpstr>
      <vt:lpstr>Saliency map on the last CONV layer: Grad-CAM</vt:lpstr>
      <vt:lpstr>Saliency map on the last CONV layer: Grad-CAM</vt:lpstr>
      <vt:lpstr>Other flavors</vt:lpstr>
      <vt:lpstr>Saliency map for adversarial examples</vt:lpstr>
      <vt:lpstr>Saliency map can be useful</vt:lpstr>
      <vt:lpstr>Saliency map can be useful</vt:lpstr>
      <vt:lpstr>But use it with care</vt:lpstr>
      <vt:lpstr>Guided backprop</vt:lpstr>
      <vt:lpstr>Guided backprop</vt:lpstr>
      <vt:lpstr>Guided backprop</vt:lpstr>
      <vt:lpstr>Gradient Ascending</vt:lpstr>
      <vt:lpstr>Gradient Ascending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2613</cp:revision>
  <dcterms:created xsi:type="dcterms:W3CDTF">2010-08-11T18:35:55Z</dcterms:created>
  <dcterms:modified xsi:type="dcterms:W3CDTF">2021-07-08T14:41:23Z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